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96" r:id="rId2"/>
    <p:sldMasterId id="2147483708" r:id="rId3"/>
    <p:sldMasterId id="2147483720" r:id="rId4"/>
  </p:sldMasterIdLst>
  <p:notesMasterIdLst>
    <p:notesMasterId r:id="rId47"/>
  </p:notesMasterIdLst>
  <p:handoutMasterIdLst>
    <p:handoutMasterId r:id="rId48"/>
  </p:handoutMasterIdLst>
  <p:sldIdLst>
    <p:sldId id="298" r:id="rId5"/>
    <p:sldId id="297" r:id="rId6"/>
    <p:sldId id="304" r:id="rId7"/>
    <p:sldId id="300" r:id="rId8"/>
    <p:sldId id="305" r:id="rId9"/>
    <p:sldId id="306" r:id="rId10"/>
    <p:sldId id="314" r:id="rId11"/>
    <p:sldId id="316" r:id="rId12"/>
    <p:sldId id="322" r:id="rId13"/>
    <p:sldId id="323" r:id="rId14"/>
    <p:sldId id="325" r:id="rId15"/>
    <p:sldId id="326" r:id="rId16"/>
    <p:sldId id="327" r:id="rId17"/>
    <p:sldId id="329" r:id="rId18"/>
    <p:sldId id="335" r:id="rId19"/>
    <p:sldId id="259" r:id="rId20"/>
    <p:sldId id="270" r:id="rId21"/>
    <p:sldId id="271" r:id="rId22"/>
    <p:sldId id="276" r:id="rId23"/>
    <p:sldId id="318" r:id="rId24"/>
    <p:sldId id="321" r:id="rId25"/>
    <p:sldId id="319" r:id="rId26"/>
    <p:sldId id="320" r:id="rId27"/>
    <p:sldId id="288" r:id="rId28"/>
    <p:sldId id="289" r:id="rId29"/>
    <p:sldId id="290" r:id="rId30"/>
    <p:sldId id="291" r:id="rId31"/>
    <p:sldId id="269" r:id="rId32"/>
    <p:sldId id="263" r:id="rId33"/>
    <p:sldId id="264" r:id="rId34"/>
    <p:sldId id="294" r:id="rId35"/>
    <p:sldId id="295" r:id="rId36"/>
    <p:sldId id="296" r:id="rId37"/>
    <p:sldId id="333" r:id="rId38"/>
    <p:sldId id="334" r:id="rId39"/>
    <p:sldId id="311" r:id="rId40"/>
    <p:sldId id="312" r:id="rId41"/>
    <p:sldId id="313" r:id="rId42"/>
    <p:sldId id="315" r:id="rId43"/>
    <p:sldId id="332" r:id="rId44"/>
    <p:sldId id="331" r:id="rId45"/>
    <p:sldId id="324" r:id="rId46"/>
  </p:sldIdLst>
  <p:sldSz cx="12192000" cy="6858000"/>
  <p:notesSz cx="6858000" cy="9144000"/>
  <p:custDataLst>
    <p:tags r:id="rId4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F4796-6832-844C-247B-1626BA232660}" v="5805" dt="2023-03-09T00:00:47.849"/>
    <p1510:client id="{4339D34C-CE8E-2F58-B1C0-54DCEDD8C1E4}" v="619" dt="2023-03-08T07:56:18.606"/>
    <p1510:client id="{4734F14E-700E-43BE-8802-134898EA49E2}" v="8625" dt="2023-03-09T01:15:10"/>
    <p1510:client id="{4E99356D-1F92-4D6E-8933-121F721F218A}" v="6347" dt="2023-03-09T05:11:16.474"/>
    <p1510:client id="{7D614D30-39F9-D9D8-AC1F-D2757E3378F7}" v="199" dt="2023-03-08T09:04:13.429"/>
    <p1510:client id="{8DC70DDE-CC43-799D-A56A-202A144E247B}" v="81" dt="2023-03-08T17:57:41.138"/>
    <p1510:client id="{F2D13FA0-895E-6803-8D69-4418B1453DD3}" v="935" dt="2023-03-08T23:56:30.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gs" Target="tags/tag1.xml"/></Relationships>
</file>

<file path=ppt/diagrams/_rels/data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image" Target="../media/image65.png"/><Relationship Id="rId4"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image" Target="../media/image65.png"/><Relationship Id="rId4"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63CB65-1EEE-480C-A286-B82AD231EAB6}"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91A9D5FF-1907-44FE-AFB2-4CC896AE82F6}">
      <dgm:prSet phldrT="[Text]" custT="1"/>
      <dgm:spPr/>
      <dgm:t>
        <a:bodyPr/>
        <a:lstStyle/>
        <a:p>
          <a:pPr algn="l">
            <a:buNone/>
          </a:pPr>
          <a:r>
            <a:rPr lang="en-US" sz="1800" b="1" spc="5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Logistic Regression (binomial)</a:t>
          </a:r>
          <a:endParaRPr lang="en-US" sz="1800"/>
        </a:p>
      </dgm:t>
    </dgm:pt>
    <dgm:pt modelId="{20F49470-952A-420D-A27D-6B83CB1AB041}" type="parTrans" cxnId="{2159AF61-DD70-4801-B9CD-94196EA30B01}">
      <dgm:prSet/>
      <dgm:spPr/>
      <dgm:t>
        <a:bodyPr/>
        <a:lstStyle/>
        <a:p>
          <a:endParaRPr lang="en-US"/>
        </a:p>
      </dgm:t>
    </dgm:pt>
    <dgm:pt modelId="{22D41173-676E-49CF-9262-135BA212E1A9}" type="sibTrans" cxnId="{2159AF61-DD70-4801-B9CD-94196EA30B01}">
      <dgm:prSet/>
      <dgm:spPr/>
      <dgm:t>
        <a:bodyPr/>
        <a:lstStyle/>
        <a:p>
          <a:endParaRPr lang="en-US"/>
        </a:p>
      </dgm:t>
    </dgm:pt>
    <dgm:pt modelId="{D17D8FF9-5190-4158-B0AA-ECF1490F9421}">
      <dgm:prSet custT="1"/>
      <dgm:spPr/>
      <dgm:t>
        <a:bodyPr/>
        <a:lstStyle/>
        <a:p>
          <a:pPr algn="just">
            <a:buFont typeface="Wingdings" panose="05000000000000000000" pitchFamily="2" charset="2"/>
            <a:buChar char="Ø"/>
          </a:pPr>
          <a:r>
            <a:rPr lang="en-US" sz="1600">
              <a:solidFill>
                <a:schemeClr val="tx1"/>
              </a:solidFill>
              <a:latin typeface="Times New Roman" panose="02020603050405020304" pitchFamily="18" charset="0"/>
              <a:cs typeface="Times New Roman" panose="02020603050405020304" pitchFamily="18" charset="0"/>
            </a:rPr>
            <a:t>It is commonly used for many binary classification tasks.</a:t>
          </a:r>
        </a:p>
      </dgm:t>
    </dgm:pt>
    <dgm:pt modelId="{C34B1D79-6ED6-40B1-A381-FC2710DC52D8}" type="parTrans" cxnId="{C930E412-D589-4AAA-A275-D71957467075}">
      <dgm:prSet/>
      <dgm:spPr/>
      <dgm:t>
        <a:bodyPr/>
        <a:lstStyle/>
        <a:p>
          <a:endParaRPr lang="en-US"/>
        </a:p>
      </dgm:t>
    </dgm:pt>
    <dgm:pt modelId="{B4A9D05A-8D80-473F-8684-F26440ED5D29}" type="sibTrans" cxnId="{C930E412-D589-4AAA-A275-D71957467075}">
      <dgm:prSet/>
      <dgm:spPr/>
      <dgm:t>
        <a:bodyPr/>
        <a:lstStyle/>
        <a:p>
          <a:endParaRPr lang="en-US"/>
        </a:p>
      </dgm:t>
    </dgm:pt>
    <dgm:pt modelId="{FDFFBE4E-FEA1-4C82-97B9-9BE049B7DB54}">
      <dgm:prSet custT="1"/>
      <dgm:spPr/>
      <dgm:t>
        <a:bodyPr/>
        <a:lstStyle/>
        <a:p>
          <a:pPr algn="just">
            <a:buNone/>
          </a:pPr>
          <a:r>
            <a:rPr lang="en-US" sz="2000" b="1" spc="5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Deep Learning </a:t>
          </a:r>
        </a:p>
      </dgm:t>
    </dgm:pt>
    <dgm:pt modelId="{9C51AA51-67AD-4102-8835-6B638FF37B82}" type="parTrans" cxnId="{DE73B22E-F0E0-4FB1-ABA0-3C3A9A120A20}">
      <dgm:prSet/>
      <dgm:spPr/>
      <dgm:t>
        <a:bodyPr/>
        <a:lstStyle/>
        <a:p>
          <a:endParaRPr lang="en-US"/>
        </a:p>
      </dgm:t>
    </dgm:pt>
    <dgm:pt modelId="{8C418F85-DFEA-4CF8-AE72-DC970CD8CA70}" type="sibTrans" cxnId="{DE73B22E-F0E0-4FB1-ABA0-3C3A9A120A20}">
      <dgm:prSet/>
      <dgm:spPr/>
      <dgm:t>
        <a:bodyPr/>
        <a:lstStyle/>
        <a:p>
          <a:endParaRPr lang="en-US"/>
        </a:p>
      </dgm:t>
    </dgm:pt>
    <dgm:pt modelId="{272411EF-6C7B-42AE-BA66-360F9E23C0AA}">
      <dgm:prSet custT="1"/>
      <dgm:spPr/>
      <dgm:t>
        <a:bodyPr/>
        <a:lstStyle/>
        <a:p>
          <a:pPr algn="just">
            <a:buFont typeface="Wingdings" panose="05000000000000000000" pitchFamily="2" charset="2"/>
            <a:buChar char="Ø"/>
          </a:pPr>
          <a:r>
            <a:rPr lang="en-US" sz="1400">
              <a:solidFill>
                <a:schemeClr val="tx1"/>
              </a:solidFill>
              <a:latin typeface="Times New Roman" panose="02020603050405020304" pitchFamily="18" charset="0"/>
              <a:cs typeface="Times New Roman" panose="02020603050405020304" pitchFamily="18" charset="0"/>
            </a:rPr>
            <a:t>It is computer model which learns to perform classification tasks directly from dataset. </a:t>
          </a:r>
        </a:p>
      </dgm:t>
    </dgm:pt>
    <dgm:pt modelId="{8A633B70-CD04-4282-B6BB-DB7FB491B71C}" type="parTrans" cxnId="{264B8FDA-E518-40DB-85AC-E8AEF76F8A74}">
      <dgm:prSet/>
      <dgm:spPr/>
      <dgm:t>
        <a:bodyPr/>
        <a:lstStyle/>
        <a:p>
          <a:endParaRPr lang="en-US"/>
        </a:p>
      </dgm:t>
    </dgm:pt>
    <dgm:pt modelId="{E3CE8D96-954C-4626-8579-C7E55EFFC719}" type="sibTrans" cxnId="{264B8FDA-E518-40DB-85AC-E8AEF76F8A74}">
      <dgm:prSet/>
      <dgm:spPr/>
      <dgm:t>
        <a:bodyPr/>
        <a:lstStyle/>
        <a:p>
          <a:endParaRPr lang="en-US"/>
        </a:p>
      </dgm:t>
    </dgm:pt>
    <dgm:pt modelId="{9C8D45B3-2844-4322-9F34-348EF4FF0505}">
      <dgm:prSet custT="1"/>
      <dgm:spPr/>
      <dgm:t>
        <a:bodyPr/>
        <a:lstStyle/>
        <a:p>
          <a:pPr algn="just">
            <a:buFont typeface="Wingdings" panose="05000000000000000000" pitchFamily="2" charset="2"/>
            <a:buChar char="Ø"/>
          </a:pPr>
          <a:r>
            <a:rPr lang="en-US" sz="1400">
              <a:solidFill>
                <a:schemeClr val="tx1"/>
              </a:solidFill>
              <a:latin typeface="Times New Roman" panose="02020603050405020304" pitchFamily="18" charset="0"/>
              <a:cs typeface="Times New Roman" panose="02020603050405020304" pitchFamily="18" charset="0"/>
            </a:rPr>
            <a:t>Deep learning models can achieve state-of-the-art accuracy, sometimes exceeding human-level performance</a:t>
          </a:r>
          <a:r>
            <a:rPr lang="en-US" sz="1400">
              <a:solidFill>
                <a:schemeClr val="bg1"/>
              </a:solidFill>
              <a:latin typeface="Times New Roman" panose="02020603050405020304" pitchFamily="18" charset="0"/>
              <a:cs typeface="Times New Roman" panose="02020603050405020304" pitchFamily="18" charset="0"/>
            </a:rPr>
            <a:t>.</a:t>
          </a:r>
          <a:r>
            <a:rPr lang="en-US" sz="1400">
              <a:solidFill>
                <a:schemeClr val="tx1"/>
              </a:solidFill>
              <a:latin typeface="Times New Roman" panose="02020603050405020304" pitchFamily="18" charset="0"/>
              <a:cs typeface="Times New Roman" panose="02020603050405020304" pitchFamily="18" charset="0"/>
            </a:rPr>
            <a:t>
 Deep learning algorithms can automatically learn features from the input data and make complex decisions based on those features </a:t>
          </a:r>
          <a:endParaRPr lang="en-US" sz="1400">
            <a:solidFill>
              <a:schemeClr val="bg1"/>
            </a:solidFill>
            <a:latin typeface="Times New Roman" panose="02020603050405020304" pitchFamily="18" charset="0"/>
            <a:cs typeface="Times New Roman" panose="02020603050405020304" pitchFamily="18" charset="0"/>
          </a:endParaRPr>
        </a:p>
      </dgm:t>
    </dgm:pt>
    <dgm:pt modelId="{80D97311-9CBB-49DA-835C-5F0F4EACFAE8}" type="parTrans" cxnId="{83B00726-29CE-4450-A049-FDE967E12118}">
      <dgm:prSet/>
      <dgm:spPr/>
      <dgm:t>
        <a:bodyPr/>
        <a:lstStyle/>
        <a:p>
          <a:endParaRPr lang="en-US"/>
        </a:p>
      </dgm:t>
    </dgm:pt>
    <dgm:pt modelId="{773BEC87-4B0A-40DD-81E6-3A65A289D28E}" type="sibTrans" cxnId="{83B00726-29CE-4450-A049-FDE967E12118}">
      <dgm:prSet/>
      <dgm:spPr/>
      <dgm:t>
        <a:bodyPr/>
        <a:lstStyle/>
        <a:p>
          <a:endParaRPr lang="en-US"/>
        </a:p>
      </dgm:t>
    </dgm:pt>
    <dgm:pt modelId="{7A4FB82C-DA29-4FCE-A4FE-B1A534388B31}">
      <dgm:prSet custT="1"/>
      <dgm:spPr/>
      <dgm:t>
        <a:bodyPr/>
        <a:lstStyle/>
        <a:p>
          <a:pPr algn="just">
            <a:buNone/>
          </a:pPr>
          <a:r>
            <a:rPr lang="en-US" sz="2000" b="1" spc="5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Naive Bayes </a:t>
          </a:r>
        </a:p>
      </dgm:t>
    </dgm:pt>
    <dgm:pt modelId="{3E87D465-02EB-40AB-BDEC-89E2E9B828BD}" type="parTrans" cxnId="{A46243DE-9D60-4E49-BF07-AF4D1AA55FD0}">
      <dgm:prSet/>
      <dgm:spPr/>
      <dgm:t>
        <a:bodyPr/>
        <a:lstStyle/>
        <a:p>
          <a:endParaRPr lang="en-US"/>
        </a:p>
      </dgm:t>
    </dgm:pt>
    <dgm:pt modelId="{F430778C-BE10-4A60-B743-DB4B08F25D8D}" type="sibTrans" cxnId="{A46243DE-9D60-4E49-BF07-AF4D1AA55FD0}">
      <dgm:prSet/>
      <dgm:spPr/>
      <dgm:t>
        <a:bodyPr/>
        <a:lstStyle/>
        <a:p>
          <a:endParaRPr lang="en-US"/>
        </a:p>
      </dgm:t>
    </dgm:pt>
    <dgm:pt modelId="{BE4C8058-FE3F-4395-9617-FA9E12C1F01F}">
      <dgm:prSet custT="1"/>
      <dgm:spPr/>
      <dgm:t>
        <a:bodyPr/>
        <a:lstStyle/>
        <a:p>
          <a:pPr algn="just">
            <a:buFont typeface="Wingdings" panose="05000000000000000000" pitchFamily="2" charset="2"/>
            <a:buChar char="Ø"/>
          </a:pPr>
          <a:r>
            <a:rPr lang="en-US" sz="1400">
              <a:solidFill>
                <a:schemeClr val="tx1"/>
              </a:solidFill>
              <a:latin typeface="Times New Roman" panose="02020603050405020304" pitchFamily="18" charset="0"/>
              <a:cs typeface="Times New Roman" panose="02020603050405020304" pitchFamily="18" charset="0"/>
            </a:rPr>
            <a:t>Naive Bayes is that it is relatively simple and easy to implement. It does not require complex parameter tuning, and it is not prone to overfitting. </a:t>
          </a:r>
        </a:p>
      </dgm:t>
    </dgm:pt>
    <dgm:pt modelId="{C57F17DD-F685-4689-B120-D81A6873AED8}" type="parTrans" cxnId="{BDB1C847-261B-41E1-AAD3-A1F230E2325A}">
      <dgm:prSet/>
      <dgm:spPr/>
      <dgm:t>
        <a:bodyPr/>
        <a:lstStyle/>
        <a:p>
          <a:endParaRPr lang="en-US"/>
        </a:p>
      </dgm:t>
    </dgm:pt>
    <dgm:pt modelId="{9184F5A0-419E-436C-9994-18835FF285E9}" type="sibTrans" cxnId="{BDB1C847-261B-41E1-AAD3-A1F230E2325A}">
      <dgm:prSet/>
      <dgm:spPr/>
      <dgm:t>
        <a:bodyPr/>
        <a:lstStyle/>
        <a:p>
          <a:endParaRPr lang="en-US"/>
        </a:p>
      </dgm:t>
    </dgm:pt>
    <dgm:pt modelId="{5ED81007-C7AA-4F24-967C-2674424BE178}">
      <dgm:prSet custT="1"/>
      <dgm:spPr/>
      <dgm:t>
        <a:bodyPr/>
        <a:lstStyle/>
        <a:p>
          <a:pPr algn="just">
            <a:buFont typeface="Wingdings" panose="05000000000000000000" pitchFamily="2" charset="2"/>
            <a:buChar char="Ø"/>
          </a:pPr>
          <a:r>
            <a:rPr lang="en-US" sz="1600">
              <a:solidFill>
                <a:schemeClr val="tx1"/>
              </a:solidFill>
              <a:latin typeface="Times New Roman" panose="02020603050405020304" pitchFamily="18" charset="0"/>
              <a:cs typeface="Times New Roman" panose="02020603050405020304" pitchFamily="18" charset="0"/>
            </a:rPr>
            <a:t>Logistic regression is a powerful tool for analyzing bank data because it can help banks make informed decisions and customers analysis.</a:t>
          </a:r>
        </a:p>
      </dgm:t>
    </dgm:pt>
    <dgm:pt modelId="{E098017C-27B2-490B-80CA-AB31129BDD40}" type="parTrans" cxnId="{B57F167D-EB1A-4F73-BB83-B70735E9495B}">
      <dgm:prSet/>
      <dgm:spPr/>
      <dgm:t>
        <a:bodyPr/>
        <a:lstStyle/>
        <a:p>
          <a:endParaRPr lang="en-US"/>
        </a:p>
      </dgm:t>
    </dgm:pt>
    <dgm:pt modelId="{00FCE4C2-7DE2-4FA5-BE2B-AFBA2B103F17}" type="sibTrans" cxnId="{B57F167D-EB1A-4F73-BB83-B70735E9495B}">
      <dgm:prSet/>
      <dgm:spPr/>
      <dgm:t>
        <a:bodyPr/>
        <a:lstStyle/>
        <a:p>
          <a:endParaRPr lang="en-US"/>
        </a:p>
      </dgm:t>
    </dgm:pt>
    <dgm:pt modelId="{AF998C3F-16AC-4437-8D88-EBC15D2B7969}">
      <dgm:prSet custT="1"/>
      <dgm:spPr/>
      <dgm:t>
        <a:bodyPr/>
        <a:lstStyle/>
        <a:p>
          <a:pPr algn="just">
            <a:buFont typeface="Wingdings" panose="05000000000000000000" pitchFamily="2" charset="2"/>
            <a:buChar char="Ø"/>
          </a:pPr>
          <a:endParaRPr lang="en-US" sz="1400">
            <a:solidFill>
              <a:schemeClr val="bg1"/>
            </a:solidFill>
            <a:latin typeface="Times New Roman" panose="02020603050405020304" pitchFamily="18" charset="0"/>
            <a:cs typeface="Times New Roman" panose="02020603050405020304" pitchFamily="18" charset="0"/>
          </a:endParaRPr>
        </a:p>
      </dgm:t>
    </dgm:pt>
    <dgm:pt modelId="{7C41F7B0-D061-4A7C-94BA-88A85BC1C8E1}" type="parTrans" cxnId="{8260D07A-C1FD-4F39-AAB7-512F961B1567}">
      <dgm:prSet/>
      <dgm:spPr/>
      <dgm:t>
        <a:bodyPr/>
        <a:lstStyle/>
        <a:p>
          <a:endParaRPr lang="en-US"/>
        </a:p>
      </dgm:t>
    </dgm:pt>
    <dgm:pt modelId="{1CBB06EB-BB44-4DCD-80BE-DEA6A63D885F}" type="sibTrans" cxnId="{8260D07A-C1FD-4F39-AAB7-512F961B1567}">
      <dgm:prSet/>
      <dgm:spPr/>
      <dgm:t>
        <a:bodyPr/>
        <a:lstStyle/>
        <a:p>
          <a:endParaRPr lang="en-US"/>
        </a:p>
      </dgm:t>
    </dgm:pt>
    <dgm:pt modelId="{DFBB3497-D17A-488E-A491-87894D423F8F}">
      <dgm:prSet custT="1"/>
      <dgm:spPr/>
      <dgm:t>
        <a:bodyPr/>
        <a:lstStyle/>
        <a:p>
          <a:pPr algn="just">
            <a:buFont typeface="Wingdings" panose="05000000000000000000" pitchFamily="2" charset="2"/>
            <a:buChar char="Ø"/>
          </a:pPr>
          <a:r>
            <a:rPr lang="en-US" sz="1400">
              <a:solidFill>
                <a:schemeClr val="tx1"/>
              </a:solidFill>
              <a:latin typeface="Times New Roman" panose="02020603050405020304" pitchFamily="18" charset="0"/>
              <a:cs typeface="Times New Roman" panose="02020603050405020304" pitchFamily="18" charset="0"/>
            </a:rPr>
            <a:t>This makes it a popular choice for small and medium-sized banks that may not have the resources to implement more complex machine learning algorithms.</a:t>
          </a:r>
        </a:p>
      </dgm:t>
    </dgm:pt>
    <dgm:pt modelId="{A7D2102D-E349-445C-A753-2083367E543F}" type="parTrans" cxnId="{32B9C481-7863-478A-B49F-EF301CEB1323}">
      <dgm:prSet/>
      <dgm:spPr/>
      <dgm:t>
        <a:bodyPr/>
        <a:lstStyle/>
        <a:p>
          <a:endParaRPr lang="en-US"/>
        </a:p>
      </dgm:t>
    </dgm:pt>
    <dgm:pt modelId="{AEE0D90B-24E8-4733-AF4E-F7C74F36BB5F}" type="sibTrans" cxnId="{32B9C481-7863-478A-B49F-EF301CEB1323}">
      <dgm:prSet/>
      <dgm:spPr/>
      <dgm:t>
        <a:bodyPr/>
        <a:lstStyle/>
        <a:p>
          <a:endParaRPr lang="en-US"/>
        </a:p>
      </dgm:t>
    </dgm:pt>
    <dgm:pt modelId="{B8F95D9B-4CA3-432D-A3C7-AE4002324978}" type="pres">
      <dgm:prSet presAssocID="{9663CB65-1EEE-480C-A286-B82AD231EAB6}" presName="Name0" presStyleCnt="0">
        <dgm:presLayoutVars>
          <dgm:dir/>
          <dgm:resizeHandles val="exact"/>
        </dgm:presLayoutVars>
      </dgm:prSet>
      <dgm:spPr/>
    </dgm:pt>
    <dgm:pt modelId="{D3DC19D2-748B-428C-8DBE-2D2B5F58BC50}" type="pres">
      <dgm:prSet presAssocID="{91A9D5FF-1907-44FE-AFB2-4CC896AE82F6}" presName="composite" presStyleCnt="0"/>
      <dgm:spPr/>
    </dgm:pt>
    <dgm:pt modelId="{8CC26AAD-DE33-4131-9EE2-38ACC5DE832A}" type="pres">
      <dgm:prSet presAssocID="{91A9D5FF-1907-44FE-AFB2-4CC896AE82F6}" presName="rect1" presStyleLbl="trAlignAcc1" presStyleIdx="0" presStyleCnt="3" custScaleY="246772">
        <dgm:presLayoutVars>
          <dgm:bulletEnabled val="1"/>
        </dgm:presLayoutVars>
      </dgm:prSet>
      <dgm:spPr/>
    </dgm:pt>
    <dgm:pt modelId="{0472C03C-D068-4B00-BCFE-0E525BBD9AF2}" type="pres">
      <dgm:prSet presAssocID="{91A9D5FF-1907-44FE-AFB2-4CC896AE82F6}" presName="rect2" presStyleLbl="fgImgPlace1" presStyleIdx="0" presStyleCnt="3" custLinFactNeighborX="6903" custLinFactNeighborY="9991"/>
      <dgm:spPr>
        <a:blipFill dpi="0" rotWithShape="1">
          <a:blip xmlns:r="http://schemas.openxmlformats.org/officeDocument/2006/relationships" r:embed="rId1"/>
          <a:srcRect/>
          <a:stretch>
            <a:fillRect l="-23674" r="-2010"/>
          </a:stretch>
        </a:blipFill>
      </dgm:spPr>
    </dgm:pt>
    <dgm:pt modelId="{3AC592A8-91E9-4B51-A843-70ABAC12E25B}" type="pres">
      <dgm:prSet presAssocID="{22D41173-676E-49CF-9262-135BA212E1A9}" presName="sibTrans" presStyleCnt="0"/>
      <dgm:spPr/>
    </dgm:pt>
    <dgm:pt modelId="{AD3EC276-5F07-45FD-B354-99045BCDDEBC}" type="pres">
      <dgm:prSet presAssocID="{FDFFBE4E-FEA1-4C82-97B9-9BE049B7DB54}" presName="composite" presStyleCnt="0"/>
      <dgm:spPr/>
    </dgm:pt>
    <dgm:pt modelId="{A4F7D98B-742B-4923-953F-A16DFDC70A67}" type="pres">
      <dgm:prSet presAssocID="{FDFFBE4E-FEA1-4C82-97B9-9BE049B7DB54}" presName="rect1" presStyleLbl="trAlignAcc1" presStyleIdx="1" presStyleCnt="3" custScaleY="261235">
        <dgm:presLayoutVars>
          <dgm:bulletEnabled val="1"/>
        </dgm:presLayoutVars>
      </dgm:prSet>
      <dgm:spPr/>
    </dgm:pt>
    <dgm:pt modelId="{F4538101-80F4-46CB-8382-7C424B4EBE41}" type="pres">
      <dgm:prSet presAssocID="{FDFFBE4E-FEA1-4C82-97B9-9BE049B7DB54}" presName="rect2" presStyleLbl="fgImgPlace1" presStyleIdx="1" presStyleCnt="3" custLinFactNeighborX="12495" custLinFactNeighborY="7941"/>
      <dgm:spPr>
        <a:blipFill>
          <a:blip xmlns:r="http://schemas.openxmlformats.org/officeDocument/2006/relationships"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a:fillRect l="-86000" r="-86000"/>
          </a:stretch>
        </a:blipFill>
      </dgm:spPr>
    </dgm:pt>
    <dgm:pt modelId="{7CF5F970-BA40-48B2-A226-79E3FCE38A3E}" type="pres">
      <dgm:prSet presAssocID="{8C418F85-DFEA-4CF8-AE72-DC970CD8CA70}" presName="sibTrans" presStyleCnt="0"/>
      <dgm:spPr/>
    </dgm:pt>
    <dgm:pt modelId="{837511D1-42AC-42EB-B003-8C8544AD146B}" type="pres">
      <dgm:prSet presAssocID="{7A4FB82C-DA29-4FCE-A4FE-B1A534388B31}" presName="composite" presStyleCnt="0"/>
      <dgm:spPr/>
    </dgm:pt>
    <dgm:pt modelId="{8D4D2AD2-7D56-4F79-8DFD-5F665F913D06}" type="pres">
      <dgm:prSet presAssocID="{7A4FB82C-DA29-4FCE-A4FE-B1A534388B31}" presName="rect1" presStyleLbl="trAlignAcc1" presStyleIdx="2" presStyleCnt="3" custScaleX="138461" custScaleY="169681" custLinFactNeighborX="2441" custLinFactNeighborY="-1168">
        <dgm:presLayoutVars>
          <dgm:bulletEnabled val="1"/>
        </dgm:presLayoutVars>
      </dgm:prSet>
      <dgm:spPr/>
    </dgm:pt>
    <dgm:pt modelId="{F226487D-D9FD-4F88-8619-CBC797D367D0}" type="pres">
      <dgm:prSet presAssocID="{7A4FB82C-DA29-4FCE-A4FE-B1A534388B31}" presName="rect2" presStyleLbl="fgImgPlace1" presStyleIdx="2" presStyleCnt="3" custLinFactNeighborX="-76456" custLinFactNeighborY="19377"/>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877" t="946" r="-99913" b="-1702"/>
          </a:stretch>
        </a:blipFill>
      </dgm:spPr>
    </dgm:pt>
  </dgm:ptLst>
  <dgm:cxnLst>
    <dgm:cxn modelId="{E2422A02-50D0-4401-B928-F1F34E4AB4D5}" type="presOf" srcId="{D17D8FF9-5190-4158-B0AA-ECF1490F9421}" destId="{8CC26AAD-DE33-4131-9EE2-38ACC5DE832A}" srcOrd="0" destOrd="1" presId="urn:microsoft.com/office/officeart/2008/layout/PictureStrips"/>
    <dgm:cxn modelId="{C930E412-D589-4AAA-A275-D71957467075}" srcId="{91A9D5FF-1907-44FE-AFB2-4CC896AE82F6}" destId="{D17D8FF9-5190-4158-B0AA-ECF1490F9421}" srcOrd="0" destOrd="0" parTransId="{C34B1D79-6ED6-40B1-A381-FC2710DC52D8}" sibTransId="{B4A9D05A-8D80-473F-8684-F26440ED5D29}"/>
    <dgm:cxn modelId="{8497B622-B834-4397-9032-7FED39697A4F}" type="presOf" srcId="{BE4C8058-FE3F-4395-9617-FA9E12C1F01F}" destId="{8D4D2AD2-7D56-4F79-8DFD-5F665F913D06}" srcOrd="0" destOrd="1" presId="urn:microsoft.com/office/officeart/2008/layout/PictureStrips"/>
    <dgm:cxn modelId="{83B00726-29CE-4450-A049-FDE967E12118}" srcId="{FDFFBE4E-FEA1-4C82-97B9-9BE049B7DB54}" destId="{9C8D45B3-2844-4322-9F34-348EF4FF0505}" srcOrd="1" destOrd="0" parTransId="{80D97311-9CBB-49DA-835C-5F0F4EACFAE8}" sibTransId="{773BEC87-4B0A-40DD-81E6-3A65A289D28E}"/>
    <dgm:cxn modelId="{09422326-09E5-4B6C-9BBB-317F4CCCD33A}" type="presOf" srcId="{9663CB65-1EEE-480C-A286-B82AD231EAB6}" destId="{B8F95D9B-4CA3-432D-A3C7-AE4002324978}" srcOrd="0" destOrd="0" presId="urn:microsoft.com/office/officeart/2008/layout/PictureStrips"/>
    <dgm:cxn modelId="{DE73B22E-F0E0-4FB1-ABA0-3C3A9A120A20}" srcId="{9663CB65-1EEE-480C-A286-B82AD231EAB6}" destId="{FDFFBE4E-FEA1-4C82-97B9-9BE049B7DB54}" srcOrd="1" destOrd="0" parTransId="{9C51AA51-67AD-4102-8835-6B638FF37B82}" sibTransId="{8C418F85-DFEA-4CF8-AE72-DC970CD8CA70}"/>
    <dgm:cxn modelId="{21C9AA33-4FEA-46D1-AFE5-AB3121036A84}" type="presOf" srcId="{FDFFBE4E-FEA1-4C82-97B9-9BE049B7DB54}" destId="{A4F7D98B-742B-4923-953F-A16DFDC70A67}" srcOrd="0" destOrd="0" presId="urn:microsoft.com/office/officeart/2008/layout/PictureStrips"/>
    <dgm:cxn modelId="{2159AF61-DD70-4801-B9CD-94196EA30B01}" srcId="{9663CB65-1EEE-480C-A286-B82AD231EAB6}" destId="{91A9D5FF-1907-44FE-AFB2-4CC896AE82F6}" srcOrd="0" destOrd="0" parTransId="{20F49470-952A-420D-A27D-6B83CB1AB041}" sibTransId="{22D41173-676E-49CF-9262-135BA212E1A9}"/>
    <dgm:cxn modelId="{BDB1C847-261B-41E1-AAD3-A1F230E2325A}" srcId="{7A4FB82C-DA29-4FCE-A4FE-B1A534388B31}" destId="{BE4C8058-FE3F-4395-9617-FA9E12C1F01F}" srcOrd="0" destOrd="0" parTransId="{C57F17DD-F685-4689-B120-D81A6873AED8}" sibTransId="{9184F5A0-419E-436C-9994-18835FF285E9}"/>
    <dgm:cxn modelId="{0A8F844A-743B-4B58-9C68-16F4822BF990}" type="presOf" srcId="{5ED81007-C7AA-4F24-967C-2674424BE178}" destId="{8CC26AAD-DE33-4131-9EE2-38ACC5DE832A}" srcOrd="0" destOrd="2" presId="urn:microsoft.com/office/officeart/2008/layout/PictureStrips"/>
    <dgm:cxn modelId="{8260D07A-C1FD-4F39-AAB7-512F961B1567}" srcId="{FDFFBE4E-FEA1-4C82-97B9-9BE049B7DB54}" destId="{AF998C3F-16AC-4437-8D88-EBC15D2B7969}" srcOrd="2" destOrd="0" parTransId="{7C41F7B0-D061-4A7C-94BA-88A85BC1C8E1}" sibTransId="{1CBB06EB-BB44-4DCD-80BE-DEA6A63D885F}"/>
    <dgm:cxn modelId="{B57F167D-EB1A-4F73-BB83-B70735E9495B}" srcId="{91A9D5FF-1907-44FE-AFB2-4CC896AE82F6}" destId="{5ED81007-C7AA-4F24-967C-2674424BE178}" srcOrd="1" destOrd="0" parTransId="{E098017C-27B2-490B-80CA-AB31129BDD40}" sibTransId="{00FCE4C2-7DE2-4FA5-BE2B-AFBA2B103F17}"/>
    <dgm:cxn modelId="{677C207D-8DC0-48F2-A89E-D55FB3573519}" type="presOf" srcId="{91A9D5FF-1907-44FE-AFB2-4CC896AE82F6}" destId="{8CC26AAD-DE33-4131-9EE2-38ACC5DE832A}" srcOrd="0" destOrd="0" presId="urn:microsoft.com/office/officeart/2008/layout/PictureStrips"/>
    <dgm:cxn modelId="{32B9C481-7863-478A-B49F-EF301CEB1323}" srcId="{7A4FB82C-DA29-4FCE-A4FE-B1A534388B31}" destId="{DFBB3497-D17A-488E-A491-87894D423F8F}" srcOrd="1" destOrd="0" parTransId="{A7D2102D-E349-445C-A753-2083367E543F}" sibTransId="{AEE0D90B-24E8-4733-AF4E-F7C74F36BB5F}"/>
    <dgm:cxn modelId="{2DA04F82-ABAC-4CC7-A605-13668FE792D0}" type="presOf" srcId="{DFBB3497-D17A-488E-A491-87894D423F8F}" destId="{8D4D2AD2-7D56-4F79-8DFD-5F665F913D06}" srcOrd="0" destOrd="2" presId="urn:microsoft.com/office/officeart/2008/layout/PictureStrips"/>
    <dgm:cxn modelId="{835C4BAC-AB1B-4E9D-9DAC-4BDAC3A17E01}" type="presOf" srcId="{AF998C3F-16AC-4437-8D88-EBC15D2B7969}" destId="{A4F7D98B-742B-4923-953F-A16DFDC70A67}" srcOrd="0" destOrd="3" presId="urn:microsoft.com/office/officeart/2008/layout/PictureStrips"/>
    <dgm:cxn modelId="{EDF60DB3-6062-464A-A06C-46BCBBF32615}" type="presOf" srcId="{272411EF-6C7B-42AE-BA66-360F9E23C0AA}" destId="{A4F7D98B-742B-4923-953F-A16DFDC70A67}" srcOrd="0" destOrd="1" presId="urn:microsoft.com/office/officeart/2008/layout/PictureStrips"/>
    <dgm:cxn modelId="{CB320BC0-9F2B-416B-8646-8B38572EA250}" type="presOf" srcId="{9C8D45B3-2844-4322-9F34-348EF4FF0505}" destId="{A4F7D98B-742B-4923-953F-A16DFDC70A67}" srcOrd="0" destOrd="2" presId="urn:microsoft.com/office/officeart/2008/layout/PictureStrips"/>
    <dgm:cxn modelId="{264B8FDA-E518-40DB-85AC-E8AEF76F8A74}" srcId="{FDFFBE4E-FEA1-4C82-97B9-9BE049B7DB54}" destId="{272411EF-6C7B-42AE-BA66-360F9E23C0AA}" srcOrd="0" destOrd="0" parTransId="{8A633B70-CD04-4282-B6BB-DB7FB491B71C}" sibTransId="{E3CE8D96-954C-4626-8579-C7E55EFFC719}"/>
    <dgm:cxn modelId="{141863DE-9CE5-442F-957F-989012C20E3C}" type="presOf" srcId="{7A4FB82C-DA29-4FCE-A4FE-B1A534388B31}" destId="{8D4D2AD2-7D56-4F79-8DFD-5F665F913D06}" srcOrd="0" destOrd="0" presId="urn:microsoft.com/office/officeart/2008/layout/PictureStrips"/>
    <dgm:cxn modelId="{A46243DE-9D60-4E49-BF07-AF4D1AA55FD0}" srcId="{9663CB65-1EEE-480C-A286-B82AD231EAB6}" destId="{7A4FB82C-DA29-4FCE-A4FE-B1A534388B31}" srcOrd="2" destOrd="0" parTransId="{3E87D465-02EB-40AB-BDEC-89E2E9B828BD}" sibTransId="{F430778C-BE10-4A60-B743-DB4B08F25D8D}"/>
    <dgm:cxn modelId="{1B95000F-4663-4093-B42B-D85D7EE28085}" type="presParOf" srcId="{B8F95D9B-4CA3-432D-A3C7-AE4002324978}" destId="{D3DC19D2-748B-428C-8DBE-2D2B5F58BC50}" srcOrd="0" destOrd="0" presId="urn:microsoft.com/office/officeart/2008/layout/PictureStrips"/>
    <dgm:cxn modelId="{C563F8DE-75FB-46B1-87CF-6C1B295B6E9B}" type="presParOf" srcId="{D3DC19D2-748B-428C-8DBE-2D2B5F58BC50}" destId="{8CC26AAD-DE33-4131-9EE2-38ACC5DE832A}" srcOrd="0" destOrd="0" presId="urn:microsoft.com/office/officeart/2008/layout/PictureStrips"/>
    <dgm:cxn modelId="{433FFE4C-4D53-469C-9F8D-C441690DF6A2}" type="presParOf" srcId="{D3DC19D2-748B-428C-8DBE-2D2B5F58BC50}" destId="{0472C03C-D068-4B00-BCFE-0E525BBD9AF2}" srcOrd="1" destOrd="0" presId="urn:microsoft.com/office/officeart/2008/layout/PictureStrips"/>
    <dgm:cxn modelId="{EA4BF6C1-5DCC-42A4-8E31-ABC15B550DAE}" type="presParOf" srcId="{B8F95D9B-4CA3-432D-A3C7-AE4002324978}" destId="{3AC592A8-91E9-4B51-A843-70ABAC12E25B}" srcOrd="1" destOrd="0" presId="urn:microsoft.com/office/officeart/2008/layout/PictureStrips"/>
    <dgm:cxn modelId="{F1465026-2E6F-4454-812D-E3A53AAB9810}" type="presParOf" srcId="{B8F95D9B-4CA3-432D-A3C7-AE4002324978}" destId="{AD3EC276-5F07-45FD-B354-99045BCDDEBC}" srcOrd="2" destOrd="0" presId="urn:microsoft.com/office/officeart/2008/layout/PictureStrips"/>
    <dgm:cxn modelId="{F5D9BBC0-BA4B-4DED-89AD-0B3C5A7C1B7C}" type="presParOf" srcId="{AD3EC276-5F07-45FD-B354-99045BCDDEBC}" destId="{A4F7D98B-742B-4923-953F-A16DFDC70A67}" srcOrd="0" destOrd="0" presId="urn:microsoft.com/office/officeart/2008/layout/PictureStrips"/>
    <dgm:cxn modelId="{70304F3A-691C-426C-BCDD-E5D2536B7AAB}" type="presParOf" srcId="{AD3EC276-5F07-45FD-B354-99045BCDDEBC}" destId="{F4538101-80F4-46CB-8382-7C424B4EBE41}" srcOrd="1" destOrd="0" presId="urn:microsoft.com/office/officeart/2008/layout/PictureStrips"/>
    <dgm:cxn modelId="{2245A0B0-DE21-4B7C-BCD0-89AB5B35ED14}" type="presParOf" srcId="{B8F95D9B-4CA3-432D-A3C7-AE4002324978}" destId="{7CF5F970-BA40-48B2-A226-79E3FCE38A3E}" srcOrd="3" destOrd="0" presId="urn:microsoft.com/office/officeart/2008/layout/PictureStrips"/>
    <dgm:cxn modelId="{C6825074-1D82-4964-84CF-8CA486F0D540}" type="presParOf" srcId="{B8F95D9B-4CA3-432D-A3C7-AE4002324978}" destId="{837511D1-42AC-42EB-B003-8C8544AD146B}" srcOrd="4" destOrd="0" presId="urn:microsoft.com/office/officeart/2008/layout/PictureStrips"/>
    <dgm:cxn modelId="{81E50678-E6E6-4FC2-97FA-E74FEF8A1D39}" type="presParOf" srcId="{837511D1-42AC-42EB-B003-8C8544AD146B}" destId="{8D4D2AD2-7D56-4F79-8DFD-5F665F913D06}" srcOrd="0" destOrd="0" presId="urn:microsoft.com/office/officeart/2008/layout/PictureStrips"/>
    <dgm:cxn modelId="{CE62BB53-C9BD-4BFA-93D5-315E4982C6F1}" type="presParOf" srcId="{837511D1-42AC-42EB-B003-8C8544AD146B}" destId="{F226487D-D9FD-4F88-8619-CBC797D367D0}" srcOrd="1" destOrd="0" presId="urn:microsoft.com/office/officeart/2008/layout/PictureStrip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26AAD-DE33-4131-9EE2-38ACC5DE832A}">
      <dsp:nvSpPr>
        <dsp:cNvPr id="0" name=""/>
        <dsp:cNvSpPr/>
      </dsp:nvSpPr>
      <dsp:spPr>
        <a:xfrm>
          <a:off x="1063644" y="105027"/>
          <a:ext cx="3291085" cy="253796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6613"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spc="5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Logistic Regression (binomial)</a:t>
          </a:r>
          <a:endParaRPr lang="en-US" sz="1800" kern="1200"/>
        </a:p>
        <a:p>
          <a:pPr marL="171450" lvl="1" indent="-171450" algn="just" defTabSz="711200">
            <a:lnSpc>
              <a:spcPct val="90000"/>
            </a:lnSpc>
            <a:spcBef>
              <a:spcPct val="0"/>
            </a:spcBef>
            <a:spcAft>
              <a:spcPct val="15000"/>
            </a:spcAft>
            <a:buFont typeface="Wingdings" panose="05000000000000000000" pitchFamily="2" charset="2"/>
            <a:buChar char="Ø"/>
          </a:pPr>
          <a:r>
            <a:rPr lang="en-US" sz="1600" kern="1200">
              <a:solidFill>
                <a:schemeClr val="tx1"/>
              </a:solidFill>
              <a:latin typeface="Times New Roman" panose="02020603050405020304" pitchFamily="18" charset="0"/>
              <a:cs typeface="Times New Roman" panose="02020603050405020304" pitchFamily="18" charset="0"/>
            </a:rPr>
            <a:t>It is commonly used for many binary classification tasks.</a:t>
          </a:r>
        </a:p>
        <a:p>
          <a:pPr marL="171450" lvl="1" indent="-171450" algn="just" defTabSz="711200">
            <a:lnSpc>
              <a:spcPct val="90000"/>
            </a:lnSpc>
            <a:spcBef>
              <a:spcPct val="0"/>
            </a:spcBef>
            <a:spcAft>
              <a:spcPct val="15000"/>
            </a:spcAft>
            <a:buFont typeface="Wingdings" panose="05000000000000000000" pitchFamily="2" charset="2"/>
            <a:buChar char="Ø"/>
          </a:pPr>
          <a:r>
            <a:rPr lang="en-US" sz="1600" kern="1200">
              <a:solidFill>
                <a:schemeClr val="tx1"/>
              </a:solidFill>
              <a:latin typeface="Times New Roman" panose="02020603050405020304" pitchFamily="18" charset="0"/>
              <a:cs typeface="Times New Roman" panose="02020603050405020304" pitchFamily="18" charset="0"/>
            </a:rPr>
            <a:t>Logistic regression is a powerful tool for analyzing bank data because it can help banks make informed decisions and customers analysis.</a:t>
          </a:r>
        </a:p>
      </dsp:txBody>
      <dsp:txXfrm>
        <a:off x="1063644" y="105027"/>
        <a:ext cx="3291085" cy="2537961"/>
      </dsp:txXfrm>
    </dsp:sp>
    <dsp:sp modelId="{0472C03C-D068-4B00-BCFE-0E525BBD9AF2}">
      <dsp:nvSpPr>
        <dsp:cNvPr id="0" name=""/>
        <dsp:cNvSpPr/>
      </dsp:nvSpPr>
      <dsp:spPr>
        <a:xfrm>
          <a:off x="976212" y="819112"/>
          <a:ext cx="719924" cy="1079887"/>
        </a:xfrm>
        <a:prstGeom prst="rect">
          <a:avLst/>
        </a:prstGeom>
        <a:blipFill dpi="0" rotWithShape="1">
          <a:blip xmlns:r="http://schemas.openxmlformats.org/officeDocument/2006/relationships" r:embed="rId1"/>
          <a:srcRect/>
          <a:stretch>
            <a:fillRect l="-23674" r="-201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F7D98B-742B-4923-953F-A16DFDC70A67}">
      <dsp:nvSpPr>
        <dsp:cNvPr id="0" name=""/>
        <dsp:cNvSpPr/>
      </dsp:nvSpPr>
      <dsp:spPr>
        <a:xfrm>
          <a:off x="4669718" y="30654"/>
          <a:ext cx="3291085" cy="268670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6613" tIns="76200" rIns="76200" bIns="76200" numCol="1" spcCol="1270" anchor="t" anchorCtr="0">
          <a:noAutofit/>
        </a:bodyPr>
        <a:lstStyle/>
        <a:p>
          <a:pPr marL="0" lvl="0" indent="0" algn="just" defTabSz="889000">
            <a:lnSpc>
              <a:spcPct val="90000"/>
            </a:lnSpc>
            <a:spcBef>
              <a:spcPct val="0"/>
            </a:spcBef>
            <a:spcAft>
              <a:spcPct val="35000"/>
            </a:spcAft>
            <a:buNone/>
          </a:pPr>
          <a:r>
            <a:rPr lang="en-US" sz="2000" b="1" kern="1200" spc="5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Deep Learning </a:t>
          </a:r>
        </a:p>
        <a:p>
          <a:pPr marL="114300" lvl="1" indent="-114300" algn="just" defTabSz="622300">
            <a:lnSpc>
              <a:spcPct val="90000"/>
            </a:lnSpc>
            <a:spcBef>
              <a:spcPct val="0"/>
            </a:spcBef>
            <a:spcAft>
              <a:spcPct val="15000"/>
            </a:spcAft>
            <a:buFont typeface="Wingdings" panose="05000000000000000000" pitchFamily="2" charset="2"/>
            <a:buChar char="Ø"/>
          </a:pPr>
          <a:r>
            <a:rPr lang="en-US" sz="1400" kern="1200">
              <a:solidFill>
                <a:schemeClr val="tx1"/>
              </a:solidFill>
              <a:latin typeface="Times New Roman" panose="02020603050405020304" pitchFamily="18" charset="0"/>
              <a:cs typeface="Times New Roman" panose="02020603050405020304" pitchFamily="18" charset="0"/>
            </a:rPr>
            <a:t>It is computer model which learns to perform classification tasks directly from dataset. </a:t>
          </a:r>
        </a:p>
        <a:p>
          <a:pPr marL="114300" lvl="1" indent="-114300" algn="just" defTabSz="622300">
            <a:lnSpc>
              <a:spcPct val="90000"/>
            </a:lnSpc>
            <a:spcBef>
              <a:spcPct val="0"/>
            </a:spcBef>
            <a:spcAft>
              <a:spcPct val="15000"/>
            </a:spcAft>
            <a:buFont typeface="Wingdings" panose="05000000000000000000" pitchFamily="2" charset="2"/>
            <a:buChar char="Ø"/>
          </a:pPr>
          <a:r>
            <a:rPr lang="en-US" sz="1400" kern="1200">
              <a:solidFill>
                <a:schemeClr val="tx1"/>
              </a:solidFill>
              <a:latin typeface="Times New Roman" panose="02020603050405020304" pitchFamily="18" charset="0"/>
              <a:cs typeface="Times New Roman" panose="02020603050405020304" pitchFamily="18" charset="0"/>
            </a:rPr>
            <a:t>Deep learning models can achieve state-of-the-art accuracy, sometimes exceeding human-level performance</a:t>
          </a:r>
          <a:r>
            <a:rPr lang="en-US" sz="1400" kern="1200">
              <a:solidFill>
                <a:schemeClr val="bg1"/>
              </a:solidFill>
              <a:latin typeface="Times New Roman" panose="02020603050405020304" pitchFamily="18" charset="0"/>
              <a:cs typeface="Times New Roman" panose="02020603050405020304" pitchFamily="18" charset="0"/>
            </a:rPr>
            <a:t>.</a:t>
          </a:r>
          <a:r>
            <a:rPr lang="en-US" sz="1400" kern="1200">
              <a:solidFill>
                <a:schemeClr val="tx1"/>
              </a:solidFill>
              <a:latin typeface="Times New Roman" panose="02020603050405020304" pitchFamily="18" charset="0"/>
              <a:cs typeface="Times New Roman" panose="02020603050405020304" pitchFamily="18" charset="0"/>
            </a:rPr>
            <a:t>
 Deep learning algorithms can automatically learn features from the input data and make complex decisions based on those features </a:t>
          </a:r>
          <a:endParaRPr lang="en-US" sz="1400" kern="1200">
            <a:solidFill>
              <a:schemeClr val="bg1"/>
            </a:solidFill>
            <a:latin typeface="Times New Roman" panose="02020603050405020304" pitchFamily="18" charset="0"/>
            <a:cs typeface="Times New Roman" panose="02020603050405020304" pitchFamily="18" charset="0"/>
          </a:endParaRPr>
        </a:p>
        <a:p>
          <a:pPr marL="114300" lvl="1" indent="-114300" algn="just" defTabSz="622300">
            <a:lnSpc>
              <a:spcPct val="90000"/>
            </a:lnSpc>
            <a:spcBef>
              <a:spcPct val="0"/>
            </a:spcBef>
            <a:spcAft>
              <a:spcPct val="15000"/>
            </a:spcAft>
            <a:buFont typeface="Wingdings" panose="05000000000000000000" pitchFamily="2" charset="2"/>
            <a:buChar char="Ø"/>
          </a:pPr>
          <a:endParaRPr lang="en-US" sz="1400" kern="1200">
            <a:solidFill>
              <a:schemeClr val="bg1"/>
            </a:solidFill>
            <a:latin typeface="Times New Roman" panose="02020603050405020304" pitchFamily="18" charset="0"/>
            <a:cs typeface="Times New Roman" panose="02020603050405020304" pitchFamily="18" charset="0"/>
          </a:endParaRPr>
        </a:p>
      </dsp:txBody>
      <dsp:txXfrm>
        <a:off x="4669718" y="30654"/>
        <a:ext cx="3291085" cy="2686708"/>
      </dsp:txXfrm>
    </dsp:sp>
    <dsp:sp modelId="{F4538101-80F4-46CB-8382-7C424B4EBE41}">
      <dsp:nvSpPr>
        <dsp:cNvPr id="0" name=""/>
        <dsp:cNvSpPr/>
      </dsp:nvSpPr>
      <dsp:spPr>
        <a:xfrm>
          <a:off x="4622544" y="796974"/>
          <a:ext cx="719924" cy="1079887"/>
        </a:xfrm>
        <a:prstGeom prst="rect">
          <a:avLst/>
        </a:prstGeom>
        <a:blipFill>
          <a:blip xmlns:r="http://schemas.openxmlformats.org/officeDocument/2006/relationships"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a:fillRect l="-86000" r="-8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4D2AD2-7D56-4F79-8DFD-5F665F913D06}">
      <dsp:nvSpPr>
        <dsp:cNvPr id="0" name=""/>
        <dsp:cNvSpPr/>
      </dsp:nvSpPr>
      <dsp:spPr>
        <a:xfrm>
          <a:off x="2245560" y="2823052"/>
          <a:ext cx="4556870" cy="174510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6613" tIns="76200" rIns="76200" bIns="76200" numCol="1" spcCol="1270" anchor="t" anchorCtr="0">
          <a:noAutofit/>
        </a:bodyPr>
        <a:lstStyle/>
        <a:p>
          <a:pPr marL="0" lvl="0" indent="0" algn="just" defTabSz="889000">
            <a:lnSpc>
              <a:spcPct val="90000"/>
            </a:lnSpc>
            <a:spcBef>
              <a:spcPct val="0"/>
            </a:spcBef>
            <a:spcAft>
              <a:spcPct val="35000"/>
            </a:spcAft>
            <a:buNone/>
          </a:pPr>
          <a:r>
            <a:rPr lang="en-US" sz="2000" b="1" kern="1200" spc="5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Naive Bayes </a:t>
          </a:r>
        </a:p>
        <a:p>
          <a:pPr marL="114300" lvl="1" indent="-114300" algn="just" defTabSz="622300">
            <a:lnSpc>
              <a:spcPct val="90000"/>
            </a:lnSpc>
            <a:spcBef>
              <a:spcPct val="0"/>
            </a:spcBef>
            <a:spcAft>
              <a:spcPct val="15000"/>
            </a:spcAft>
            <a:buFont typeface="Wingdings" panose="05000000000000000000" pitchFamily="2" charset="2"/>
            <a:buChar char="Ø"/>
          </a:pPr>
          <a:r>
            <a:rPr lang="en-US" sz="1400" kern="1200">
              <a:solidFill>
                <a:schemeClr val="tx1"/>
              </a:solidFill>
              <a:latin typeface="Times New Roman" panose="02020603050405020304" pitchFamily="18" charset="0"/>
              <a:cs typeface="Times New Roman" panose="02020603050405020304" pitchFamily="18" charset="0"/>
            </a:rPr>
            <a:t>Naive Bayes is that it is relatively simple and easy to implement. It does not require complex parameter tuning, and it is not prone to overfitting. </a:t>
          </a:r>
        </a:p>
        <a:p>
          <a:pPr marL="114300" lvl="1" indent="-114300" algn="just" defTabSz="622300">
            <a:lnSpc>
              <a:spcPct val="90000"/>
            </a:lnSpc>
            <a:spcBef>
              <a:spcPct val="0"/>
            </a:spcBef>
            <a:spcAft>
              <a:spcPct val="15000"/>
            </a:spcAft>
            <a:buFont typeface="Wingdings" panose="05000000000000000000" pitchFamily="2" charset="2"/>
            <a:buChar char="Ø"/>
          </a:pPr>
          <a:r>
            <a:rPr lang="en-US" sz="1400" kern="1200">
              <a:solidFill>
                <a:schemeClr val="tx1"/>
              </a:solidFill>
              <a:latin typeface="Times New Roman" panose="02020603050405020304" pitchFamily="18" charset="0"/>
              <a:cs typeface="Times New Roman" panose="02020603050405020304" pitchFamily="18" charset="0"/>
            </a:rPr>
            <a:t>This makes it a popular choice for small and medium-sized banks that may not have the resources to implement more complex machine learning algorithms.</a:t>
          </a:r>
        </a:p>
      </dsp:txBody>
      <dsp:txXfrm>
        <a:off x="2245560" y="2823052"/>
        <a:ext cx="4556870" cy="1745108"/>
      </dsp:txXfrm>
    </dsp:sp>
    <dsp:sp modelId="{F226487D-D9FD-4F88-8619-CBC797D367D0}">
      <dsp:nvSpPr>
        <dsp:cNvPr id="0" name=""/>
        <dsp:cNvSpPr/>
      </dsp:nvSpPr>
      <dsp:spPr>
        <a:xfrm>
          <a:off x="2110562" y="3254081"/>
          <a:ext cx="719924" cy="1079887"/>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877" t="946" r="-99913" b="-170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499774-8DB9-A5C2-D506-EB917CE229BD}"/>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17FE89-89EE-FE2D-30BB-14EC49944477}"/>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E8B20CA2-F800-480B-9692-7AB52B1BB4DF}" type="datetimeFigureOut">
              <a:rPr lang="en-US" smtClean="0"/>
              <a:t>3/9/2023</a:t>
            </a:fld>
            <a:endParaRPr lang="en-US"/>
          </a:p>
        </p:txBody>
      </p:sp>
      <p:sp>
        <p:nvSpPr>
          <p:cNvPr id="4" name="Footer Placeholder 3">
            <a:extLst>
              <a:ext uri="{FF2B5EF4-FFF2-40B4-BE49-F238E27FC236}">
                <a16:creationId xmlns:a16="http://schemas.microsoft.com/office/drawing/2014/main" id="{145B252C-0CFB-7635-8CC8-2F894D19A1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76F67E7-06CD-33B0-1C7E-2B167DD87B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1D79D3-0CAE-4BDF-AC6E-5F8B503CB38D}" type="slidenum">
              <a:rPr lang="en-US" smtClean="0"/>
              <a:t>‹#›</a:t>
            </a:fld>
            <a:endParaRPr lang="en-US"/>
          </a:p>
        </p:txBody>
      </p:sp>
    </p:spTree>
    <p:extLst>
      <p:ext uri="{BB962C8B-B14F-4D97-AF65-F5344CB8AC3E}">
        <p14:creationId xmlns:p14="http://schemas.microsoft.com/office/powerpoint/2010/main" val="29935417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5A3AC1F-4B5A-4E1B-AF06-8C16A8E46274}" type="datetimeFigureOut">
              <a:rPr lang="en-US" smtClean="0"/>
              <a:t>3/9/2023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057AF-B50A-462F-987E-5E06E6E6A382}" type="slidenum">
              <a:rPr lang="en-US" smtClean="0"/>
              <a:t>‹#›</a:t>
            </a:fld>
            <a:endParaRPr lang="en-US"/>
          </a:p>
        </p:txBody>
      </p:sp>
    </p:spTree>
    <p:extLst>
      <p:ext uri="{BB962C8B-B14F-4D97-AF65-F5344CB8AC3E}">
        <p14:creationId xmlns:p14="http://schemas.microsoft.com/office/powerpoint/2010/main" val="28692106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elp.tableau.com/current/pro/desktop/en-us/formatting_editaxes.htm#Transfor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elp.tableau.com/current/pro/desktop/en-us/formatting_editaxes.htm#Transfor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057AF-B50A-462F-987E-5E06E6E6A382}" type="slidenum">
              <a:rPr lang="en-US" smtClean="0"/>
              <a:t>1</a:t>
            </a:fld>
            <a:endParaRPr lang="en-US"/>
          </a:p>
        </p:txBody>
      </p:sp>
    </p:spTree>
    <p:extLst>
      <p:ext uri="{BB962C8B-B14F-4D97-AF65-F5344CB8AC3E}">
        <p14:creationId xmlns:p14="http://schemas.microsoft.com/office/powerpoint/2010/main" val="1422270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Merriweather" panose="00000500000000000000" pitchFamily="2" charset="0"/>
              </a:rPr>
              <a:t>This attribute is to be included in model as </a:t>
            </a:r>
          </a:p>
        </p:txBody>
      </p:sp>
      <p:sp>
        <p:nvSpPr>
          <p:cNvPr id="4" name="Slide Number Placeholder 3"/>
          <p:cNvSpPr>
            <a:spLocks noGrp="1"/>
          </p:cNvSpPr>
          <p:nvPr>
            <p:ph type="sldNum" sz="quarter" idx="5"/>
          </p:nvPr>
        </p:nvSpPr>
        <p:spPr/>
        <p:txBody>
          <a:bodyPr/>
          <a:lstStyle/>
          <a:p>
            <a:fld id="{64E057AF-B50A-462F-987E-5E06E6E6A382}" type="slidenum">
              <a:rPr lang="en-US" smtClean="0"/>
              <a:t>28</a:t>
            </a:fld>
            <a:endParaRPr lang="en-US"/>
          </a:p>
        </p:txBody>
      </p:sp>
    </p:spTree>
    <p:extLst>
      <p:ext uri="{BB962C8B-B14F-4D97-AF65-F5344CB8AC3E}">
        <p14:creationId xmlns:p14="http://schemas.microsoft.com/office/powerpoint/2010/main" val="71820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Pie chart shows %- Among 786 customers, what’s the trend of churning?</a:t>
            </a:r>
          </a:p>
        </p:txBody>
      </p:sp>
      <p:sp>
        <p:nvSpPr>
          <p:cNvPr id="4" name="Slide Number Placeholder 3"/>
          <p:cNvSpPr>
            <a:spLocks noGrp="1"/>
          </p:cNvSpPr>
          <p:nvPr>
            <p:ph type="sldNum" sz="quarter" idx="5"/>
          </p:nvPr>
        </p:nvSpPr>
        <p:spPr/>
        <p:txBody>
          <a:bodyPr/>
          <a:lstStyle/>
          <a:p>
            <a:fld id="{64E057AF-B50A-462F-987E-5E06E6E6A382}" type="slidenum">
              <a:rPr lang="en-US" smtClean="0"/>
              <a:t>16</a:t>
            </a:fld>
            <a:endParaRPr lang="en-US"/>
          </a:p>
        </p:txBody>
      </p:sp>
    </p:spTree>
    <p:extLst>
      <p:ext uri="{BB962C8B-B14F-4D97-AF65-F5344CB8AC3E}">
        <p14:creationId xmlns:p14="http://schemas.microsoft.com/office/powerpoint/2010/main" val="1342691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E057AF-B50A-462F-987E-5E06E6E6A382}" type="slidenum">
              <a:rPr lang="en-US" smtClean="0"/>
              <a:t>17</a:t>
            </a:fld>
            <a:endParaRPr lang="en-US"/>
          </a:p>
        </p:txBody>
      </p:sp>
    </p:spTree>
    <p:extLst>
      <p:ext uri="{BB962C8B-B14F-4D97-AF65-F5344CB8AC3E}">
        <p14:creationId xmlns:p14="http://schemas.microsoft.com/office/powerpoint/2010/main" val="1781617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E057AF-B50A-462F-987E-5E06E6E6A382}" type="slidenum">
              <a:rPr lang="en-US" smtClean="0"/>
              <a:t>18</a:t>
            </a:fld>
            <a:endParaRPr lang="en-US"/>
          </a:p>
        </p:txBody>
      </p:sp>
    </p:spTree>
    <p:extLst>
      <p:ext uri="{BB962C8B-B14F-4D97-AF65-F5344CB8AC3E}">
        <p14:creationId xmlns:p14="http://schemas.microsoft.com/office/powerpoint/2010/main" val="284685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E057AF-B50A-462F-987E-5E06E6E6A382}" type="slidenum">
              <a:rPr lang="en-US" smtClean="0"/>
              <a:t>19</a:t>
            </a:fld>
            <a:endParaRPr lang="en-US"/>
          </a:p>
        </p:txBody>
      </p:sp>
    </p:spTree>
    <p:extLst>
      <p:ext uri="{BB962C8B-B14F-4D97-AF65-F5344CB8AC3E}">
        <p14:creationId xmlns:p14="http://schemas.microsoft.com/office/powerpoint/2010/main" val="2077471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33333"/>
              </a:solidFill>
              <a:effectLst/>
              <a:latin typeface="Merriweather" panose="00000500000000000000" pitchFamily="2" charset="0"/>
            </a:endParaRPr>
          </a:p>
        </p:txBody>
      </p:sp>
      <p:sp>
        <p:nvSpPr>
          <p:cNvPr id="4" name="Slide Number Placeholder 3"/>
          <p:cNvSpPr>
            <a:spLocks noGrp="1"/>
          </p:cNvSpPr>
          <p:nvPr>
            <p:ph type="sldNum" sz="quarter" idx="5"/>
          </p:nvPr>
        </p:nvSpPr>
        <p:spPr/>
        <p:txBody>
          <a:bodyPr/>
          <a:lstStyle/>
          <a:p>
            <a:fld id="{64E057AF-B50A-462F-987E-5E06E6E6A382}" type="slidenum">
              <a:rPr lang="en-US" smtClean="0"/>
              <a:t>24</a:t>
            </a:fld>
            <a:endParaRPr lang="en-US"/>
          </a:p>
        </p:txBody>
      </p:sp>
    </p:spTree>
    <p:extLst>
      <p:ext uri="{BB962C8B-B14F-4D97-AF65-F5344CB8AC3E}">
        <p14:creationId xmlns:p14="http://schemas.microsoft.com/office/powerpoint/2010/main" val="2280969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333333"/>
                </a:solidFill>
                <a:effectLst/>
              </a:rPr>
              <a:t>Using a symmetric log axis scale for small values has a similar effect to using a linear scale (i.e. a normal quantitative 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rPr>
              <a:t>(</a:t>
            </a:r>
            <a:r>
              <a:rPr lang="en-US" b="0" i="0" err="1">
                <a:solidFill>
                  <a:srgbClr val="333333"/>
                </a:solidFill>
                <a:effectLst/>
              </a:rPr>
              <a:t>Source:</a:t>
            </a:r>
            <a:r>
              <a:rPr lang="en-US" b="0" i="0" err="1">
                <a:solidFill>
                  <a:srgbClr val="333333"/>
                </a:solidFill>
                <a:effectLst/>
                <a:hlinkClick r:id="rId3"/>
              </a:rPr>
              <a:t>https</a:t>
            </a:r>
            <a:r>
              <a:rPr lang="en-US" b="0" i="0">
                <a:solidFill>
                  <a:srgbClr val="333333"/>
                </a:solidFill>
                <a:effectLst/>
                <a:hlinkClick r:id="rId3"/>
              </a:rPr>
              <a:t>://help.tableau.com/current/pro/desktop/</a:t>
            </a:r>
            <a:r>
              <a:rPr lang="en-US" b="0" i="0" err="1">
                <a:solidFill>
                  <a:srgbClr val="333333"/>
                </a:solidFill>
                <a:effectLst/>
                <a:hlinkClick r:id="rId3"/>
              </a:rPr>
              <a:t>en</a:t>
            </a:r>
            <a:r>
              <a:rPr lang="en-US" b="0" i="0">
                <a:solidFill>
                  <a:srgbClr val="333333"/>
                </a:solidFill>
                <a:effectLst/>
                <a:hlinkClick r:id="rId3"/>
              </a:rPr>
              <a:t>-us/</a:t>
            </a:r>
            <a:r>
              <a:rPr lang="en-US" b="0" i="0" err="1">
                <a:solidFill>
                  <a:srgbClr val="333333"/>
                </a:solidFill>
                <a:effectLst/>
                <a:hlinkClick r:id="rId3"/>
              </a:rPr>
              <a:t>formatting_editaxes.htm#Transform</a:t>
            </a:r>
            <a:r>
              <a:rPr lang="en-US" b="0" i="0">
                <a:solidFill>
                  <a:srgbClr val="333333"/>
                </a:solidFill>
                <a:effectLst/>
              </a:rPr>
              <a:t>)</a:t>
            </a:r>
          </a:p>
        </p:txBody>
      </p:sp>
      <p:sp>
        <p:nvSpPr>
          <p:cNvPr id="4" name="Slide Number Placeholder 3"/>
          <p:cNvSpPr>
            <a:spLocks noGrp="1"/>
          </p:cNvSpPr>
          <p:nvPr>
            <p:ph type="sldNum" sz="quarter" idx="5"/>
          </p:nvPr>
        </p:nvSpPr>
        <p:spPr/>
        <p:txBody>
          <a:bodyPr/>
          <a:lstStyle/>
          <a:p>
            <a:fld id="{64E057AF-B50A-462F-987E-5E06E6E6A382}" type="slidenum">
              <a:rPr lang="en-US" smtClean="0"/>
              <a:t>25</a:t>
            </a:fld>
            <a:endParaRPr lang="en-US"/>
          </a:p>
        </p:txBody>
      </p:sp>
    </p:spTree>
    <p:extLst>
      <p:ext uri="{BB962C8B-B14F-4D97-AF65-F5344CB8AC3E}">
        <p14:creationId xmlns:p14="http://schemas.microsoft.com/office/powerpoint/2010/main" val="3308312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333333"/>
                </a:solidFill>
                <a:effectLst/>
              </a:rPr>
              <a:t>Using a symmetric log axis scale for small values has a similar effect to using a linear scale (i.e. a normal quantitative 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rPr>
              <a:t>(</a:t>
            </a:r>
            <a:r>
              <a:rPr lang="en-US" b="0" i="0" err="1">
                <a:solidFill>
                  <a:srgbClr val="333333"/>
                </a:solidFill>
                <a:effectLst/>
              </a:rPr>
              <a:t>Source:</a:t>
            </a:r>
            <a:r>
              <a:rPr lang="en-US" b="0" i="0" err="1">
                <a:solidFill>
                  <a:srgbClr val="333333"/>
                </a:solidFill>
                <a:effectLst/>
                <a:hlinkClick r:id="rId3"/>
              </a:rPr>
              <a:t>https</a:t>
            </a:r>
            <a:r>
              <a:rPr lang="en-US" b="0" i="0">
                <a:solidFill>
                  <a:srgbClr val="333333"/>
                </a:solidFill>
                <a:effectLst/>
                <a:hlinkClick r:id="rId3"/>
              </a:rPr>
              <a:t>://help.tableau.com/current/pro/desktop/</a:t>
            </a:r>
            <a:r>
              <a:rPr lang="en-US" b="0" i="0" err="1">
                <a:solidFill>
                  <a:srgbClr val="333333"/>
                </a:solidFill>
                <a:effectLst/>
                <a:hlinkClick r:id="rId3"/>
              </a:rPr>
              <a:t>en</a:t>
            </a:r>
            <a:r>
              <a:rPr lang="en-US" b="0" i="0">
                <a:solidFill>
                  <a:srgbClr val="333333"/>
                </a:solidFill>
                <a:effectLst/>
                <a:hlinkClick r:id="rId3"/>
              </a:rPr>
              <a:t>-us/</a:t>
            </a:r>
            <a:r>
              <a:rPr lang="en-US" b="0" i="0" err="1">
                <a:solidFill>
                  <a:srgbClr val="333333"/>
                </a:solidFill>
                <a:effectLst/>
                <a:hlinkClick r:id="rId3"/>
              </a:rPr>
              <a:t>formatting_editaxes.htm#Transform</a:t>
            </a:r>
            <a:r>
              <a:rPr lang="en-US" b="0" i="0">
                <a:solidFill>
                  <a:srgbClr val="333333"/>
                </a:solidFill>
                <a:effectLst/>
              </a:rPr>
              <a:t>)</a:t>
            </a:r>
          </a:p>
        </p:txBody>
      </p:sp>
      <p:sp>
        <p:nvSpPr>
          <p:cNvPr id="4" name="Slide Number Placeholder 3"/>
          <p:cNvSpPr>
            <a:spLocks noGrp="1"/>
          </p:cNvSpPr>
          <p:nvPr>
            <p:ph type="sldNum" sz="quarter" idx="5"/>
          </p:nvPr>
        </p:nvSpPr>
        <p:spPr/>
        <p:txBody>
          <a:bodyPr/>
          <a:lstStyle/>
          <a:p>
            <a:fld id="{64E057AF-B50A-462F-987E-5E06E6E6A382}" type="slidenum">
              <a:rPr lang="en-US" smtClean="0"/>
              <a:t>26</a:t>
            </a:fld>
            <a:endParaRPr lang="en-US"/>
          </a:p>
        </p:txBody>
      </p:sp>
    </p:spTree>
    <p:extLst>
      <p:ext uri="{BB962C8B-B14F-4D97-AF65-F5344CB8AC3E}">
        <p14:creationId xmlns:p14="http://schemas.microsoft.com/office/powerpoint/2010/main" val="4274438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33333"/>
              </a:solidFill>
              <a:effectLst/>
            </a:endParaRPr>
          </a:p>
        </p:txBody>
      </p:sp>
      <p:sp>
        <p:nvSpPr>
          <p:cNvPr id="4" name="Slide Number Placeholder 3"/>
          <p:cNvSpPr>
            <a:spLocks noGrp="1"/>
          </p:cNvSpPr>
          <p:nvPr>
            <p:ph type="sldNum" sz="quarter" idx="5"/>
          </p:nvPr>
        </p:nvSpPr>
        <p:spPr/>
        <p:txBody>
          <a:bodyPr/>
          <a:lstStyle/>
          <a:p>
            <a:fld id="{64E057AF-B50A-462F-987E-5E06E6E6A382}" type="slidenum">
              <a:rPr lang="en-US" smtClean="0"/>
              <a:t>27</a:t>
            </a:fld>
            <a:endParaRPr lang="en-US"/>
          </a:p>
        </p:txBody>
      </p:sp>
    </p:spTree>
    <p:extLst>
      <p:ext uri="{BB962C8B-B14F-4D97-AF65-F5344CB8AC3E}">
        <p14:creationId xmlns:p14="http://schemas.microsoft.com/office/powerpoint/2010/main" val="4119294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FBFFD5-2DD7-4AEF-8AD5-C97806BC936F}"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374643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16B59E-2E16-40EB-9422-9B8978E99CF4}"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119307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77F798-354E-4242-B5C7-3C530FF77202}"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889270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0F6B76-6002-421C-B6FF-934A0F4E472C}"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35056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A7B1C2-55FB-4088-98C0-A8FD00158805}"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630618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98ED0C-2086-4A6D-883E-1557232A4476}"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19878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39C192-5052-4E61-B870-502144533949}"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801503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34CB3F-E0AE-4536-A038-444DFEB2B562}" type="datetime1">
              <a:rPr lang="en-US" smtClean="0"/>
              <a:t>3/9/2023</a:t>
            </a:fld>
            <a:endParaRPr lang="en-US"/>
          </a:p>
        </p:txBody>
      </p:sp>
      <p:sp>
        <p:nvSpPr>
          <p:cNvPr id="8" name="Footer Placeholder 7"/>
          <p:cNvSpPr>
            <a:spLocks noGrp="1"/>
          </p:cNvSpPr>
          <p:nvPr>
            <p:ph type="ftr" sz="quarter" idx="11"/>
          </p:nvPr>
        </p:nvSpPr>
        <p:spPr/>
        <p:txBody>
          <a:bodyPr/>
          <a:lstStyle/>
          <a:p>
            <a:r>
              <a:rPr lang="en-US"/>
              <a:t>Yash Jivani</a:t>
            </a:r>
          </a:p>
        </p:txBody>
      </p:sp>
      <p:sp>
        <p:nvSpPr>
          <p:cNvPr id="9" name="Slide Number Placeholder 8"/>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503321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2DF47B-F4F7-45D3-9759-4CF32B34EB8F}" type="datetime1">
              <a:rPr lang="en-US" smtClean="0"/>
              <a:t>3/9/2023</a:t>
            </a:fld>
            <a:endParaRPr lang="en-US"/>
          </a:p>
        </p:txBody>
      </p:sp>
      <p:sp>
        <p:nvSpPr>
          <p:cNvPr id="4" name="Footer Placeholder 3"/>
          <p:cNvSpPr>
            <a:spLocks noGrp="1"/>
          </p:cNvSpPr>
          <p:nvPr>
            <p:ph type="ftr" sz="quarter" idx="11"/>
          </p:nvPr>
        </p:nvSpPr>
        <p:spPr/>
        <p:txBody>
          <a:bodyPr/>
          <a:lstStyle/>
          <a:p>
            <a:r>
              <a:rPr lang="en-US"/>
              <a:t>Yash Jivani</a:t>
            </a:r>
          </a:p>
        </p:txBody>
      </p:sp>
      <p:sp>
        <p:nvSpPr>
          <p:cNvPr id="5" name="Slide Number Placeholder 4"/>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3057638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83E151-B642-449E-8952-4B1E2DC1A3FE}" type="datetime1">
              <a:rPr lang="en-US" smtClean="0"/>
              <a:t>3/9/2023</a:t>
            </a:fld>
            <a:endParaRPr lang="en-US"/>
          </a:p>
        </p:txBody>
      </p:sp>
      <p:sp>
        <p:nvSpPr>
          <p:cNvPr id="3" name="Footer Placeholder 2"/>
          <p:cNvSpPr>
            <a:spLocks noGrp="1"/>
          </p:cNvSpPr>
          <p:nvPr>
            <p:ph type="ftr" sz="quarter" idx="11"/>
          </p:nvPr>
        </p:nvSpPr>
        <p:spPr/>
        <p:txBody>
          <a:bodyPr/>
          <a:lstStyle/>
          <a:p>
            <a:r>
              <a:rPr lang="en-US"/>
              <a:t>Yash Jivani</a:t>
            </a:r>
          </a:p>
        </p:txBody>
      </p:sp>
      <p:sp>
        <p:nvSpPr>
          <p:cNvPr id="4" name="Slide Number Placeholder 3"/>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482415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3B972-E128-4D03-9F86-99C0DC6C6581}"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96381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4BEA79-F58F-41C4-ACF7-7AAEC01F3D90}"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643217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3B6B50-17B4-441A-B335-DAEA9341CC0F}"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34984131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B86329-3154-4081-96AF-2DF4B4503815}"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416666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7648EB-B113-4957-8ECA-A6F517FB70BC}"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7000790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DCF1935-1E4A-4097-9646-EE66CD93376A}"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2010173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24572B-CEE0-4C53-877B-0196CC2F8068}"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38298926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54404-42BA-4855-A8B1-F5266EF83C0B}"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6811155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8FFF1B-EB31-46C9-94A6-D07EDAC9B3B6}"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3092979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2D4734-7B9C-4306-BA54-5E1D35B90178}" type="datetime1">
              <a:rPr lang="en-US" smtClean="0"/>
              <a:t>3/9/2023</a:t>
            </a:fld>
            <a:endParaRPr lang="en-US"/>
          </a:p>
        </p:txBody>
      </p:sp>
      <p:sp>
        <p:nvSpPr>
          <p:cNvPr id="8" name="Footer Placeholder 7"/>
          <p:cNvSpPr>
            <a:spLocks noGrp="1"/>
          </p:cNvSpPr>
          <p:nvPr>
            <p:ph type="ftr" sz="quarter" idx="11"/>
          </p:nvPr>
        </p:nvSpPr>
        <p:spPr/>
        <p:txBody>
          <a:bodyPr/>
          <a:lstStyle/>
          <a:p>
            <a:r>
              <a:rPr lang="en-US"/>
              <a:t>Yash Jivani</a:t>
            </a:r>
          </a:p>
        </p:txBody>
      </p:sp>
      <p:sp>
        <p:nvSpPr>
          <p:cNvPr id="9" name="Slide Number Placeholder 8"/>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7938468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41A546-83F0-4DF5-A66A-12534E96587A}" type="datetime1">
              <a:rPr lang="en-US" smtClean="0"/>
              <a:t>3/9/2023</a:t>
            </a:fld>
            <a:endParaRPr lang="en-US"/>
          </a:p>
        </p:txBody>
      </p:sp>
      <p:sp>
        <p:nvSpPr>
          <p:cNvPr id="4" name="Footer Placeholder 3"/>
          <p:cNvSpPr>
            <a:spLocks noGrp="1"/>
          </p:cNvSpPr>
          <p:nvPr>
            <p:ph type="ftr" sz="quarter" idx="11"/>
          </p:nvPr>
        </p:nvSpPr>
        <p:spPr/>
        <p:txBody>
          <a:bodyPr/>
          <a:lstStyle/>
          <a:p>
            <a:r>
              <a:rPr lang="en-US"/>
              <a:t>Yash Jivani</a:t>
            </a:r>
          </a:p>
        </p:txBody>
      </p:sp>
      <p:sp>
        <p:nvSpPr>
          <p:cNvPr id="5" name="Slide Number Placeholder 4"/>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328808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25588B-E97A-49F4-8718-75AFFDE27DAB}" type="datetime1">
              <a:rPr lang="en-US" smtClean="0"/>
              <a:t>3/9/2023</a:t>
            </a:fld>
            <a:endParaRPr lang="en-US"/>
          </a:p>
        </p:txBody>
      </p:sp>
      <p:sp>
        <p:nvSpPr>
          <p:cNvPr id="3" name="Footer Placeholder 2"/>
          <p:cNvSpPr>
            <a:spLocks noGrp="1"/>
          </p:cNvSpPr>
          <p:nvPr>
            <p:ph type="ftr" sz="quarter" idx="11"/>
          </p:nvPr>
        </p:nvSpPr>
        <p:spPr/>
        <p:txBody>
          <a:bodyPr/>
          <a:lstStyle/>
          <a:p>
            <a:r>
              <a:rPr lang="en-US"/>
              <a:t>Yash Jivani</a:t>
            </a:r>
          </a:p>
        </p:txBody>
      </p:sp>
      <p:sp>
        <p:nvSpPr>
          <p:cNvPr id="4" name="Slide Number Placeholder 3"/>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357848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9F499-89DD-49CA-A873-F5327BD3164F}"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7465842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7ACCDC-018A-4CCA-91AB-AD5EE64CA3D3}"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4072604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D21176-D9FF-48C3-B184-A0EE08D16FB2}"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38878210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48B490-6875-4C7E-97C8-D27DAD4DCCC6}"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5025301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93673D-3348-4B4C-8F57-8461543F016A}"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9567218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FBFFD5-2DD7-4AEF-8AD5-C97806BC936F}"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6305046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4BEA79-F58F-41C4-ACF7-7AAEC01F3D90}"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4066902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9F499-89DD-49CA-A873-F5327BD3164F}"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41822363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B3F823-4AC4-4503-9799-C0E18A0638A3}"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4537797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88BE41-726F-4F54-A0DC-0177B72200E3}" type="datetime1">
              <a:rPr lang="en-US" smtClean="0"/>
              <a:t>3/9/2023</a:t>
            </a:fld>
            <a:endParaRPr lang="en-US"/>
          </a:p>
        </p:txBody>
      </p:sp>
      <p:sp>
        <p:nvSpPr>
          <p:cNvPr id="8" name="Footer Placeholder 7"/>
          <p:cNvSpPr>
            <a:spLocks noGrp="1"/>
          </p:cNvSpPr>
          <p:nvPr>
            <p:ph type="ftr" sz="quarter" idx="11"/>
          </p:nvPr>
        </p:nvSpPr>
        <p:spPr/>
        <p:txBody>
          <a:bodyPr/>
          <a:lstStyle/>
          <a:p>
            <a:r>
              <a:rPr lang="en-US"/>
              <a:t>Yash Jivani</a:t>
            </a:r>
          </a:p>
        </p:txBody>
      </p:sp>
      <p:sp>
        <p:nvSpPr>
          <p:cNvPr id="9" name="Slide Number Placeholder 8"/>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41727861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1F5AC5-6C3C-45E8-B0AC-FD5023D3D7AC}" type="datetime1">
              <a:rPr lang="en-US" smtClean="0"/>
              <a:t>3/9/2023</a:t>
            </a:fld>
            <a:endParaRPr lang="en-US"/>
          </a:p>
        </p:txBody>
      </p:sp>
      <p:sp>
        <p:nvSpPr>
          <p:cNvPr id="4" name="Footer Placeholder 3"/>
          <p:cNvSpPr>
            <a:spLocks noGrp="1"/>
          </p:cNvSpPr>
          <p:nvPr>
            <p:ph type="ftr" sz="quarter" idx="11"/>
          </p:nvPr>
        </p:nvSpPr>
        <p:spPr/>
        <p:txBody>
          <a:bodyPr/>
          <a:lstStyle/>
          <a:p>
            <a:r>
              <a:rPr lang="en-US"/>
              <a:t>Yash Jivani</a:t>
            </a:r>
          </a:p>
        </p:txBody>
      </p:sp>
      <p:sp>
        <p:nvSpPr>
          <p:cNvPr id="5" name="Slide Number Placeholder 4"/>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47673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B3F823-4AC4-4503-9799-C0E18A0638A3}"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30860063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6A7C3A-826C-4D1C-9C9E-E3C36BA5D822}" type="datetime1">
              <a:rPr lang="en-US" smtClean="0"/>
              <a:t>3/9/2023</a:t>
            </a:fld>
            <a:endParaRPr lang="en-US"/>
          </a:p>
        </p:txBody>
      </p:sp>
      <p:sp>
        <p:nvSpPr>
          <p:cNvPr id="3" name="Footer Placeholder 2"/>
          <p:cNvSpPr>
            <a:spLocks noGrp="1"/>
          </p:cNvSpPr>
          <p:nvPr>
            <p:ph type="ftr" sz="quarter" idx="11"/>
          </p:nvPr>
        </p:nvSpPr>
        <p:spPr/>
        <p:txBody>
          <a:bodyPr/>
          <a:lstStyle/>
          <a:p>
            <a:r>
              <a:rPr lang="en-US"/>
              <a:t>Yash Jivani</a:t>
            </a:r>
          </a:p>
        </p:txBody>
      </p:sp>
      <p:sp>
        <p:nvSpPr>
          <p:cNvPr id="4" name="Slide Number Placeholder 3"/>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1632516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F5F392-698D-4D7E-872B-269F752120E9}"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30623542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49CD6A-0213-404D-ADBC-1A55CFE7BA04}"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1856781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16B59E-2E16-40EB-9422-9B8978E99CF4}"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9434777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77F798-354E-4242-B5C7-3C530FF77202}" type="datetime1">
              <a:rPr lang="en-US" smtClean="0"/>
              <a:t>3/9/2023</a:t>
            </a:fld>
            <a:endParaRPr lang="en-US"/>
          </a:p>
        </p:txBody>
      </p:sp>
      <p:sp>
        <p:nvSpPr>
          <p:cNvPr id="5" name="Footer Placeholder 4"/>
          <p:cNvSpPr>
            <a:spLocks noGrp="1"/>
          </p:cNvSpPr>
          <p:nvPr>
            <p:ph type="ftr" sz="quarter" idx="11"/>
          </p:nvPr>
        </p:nvSpPr>
        <p:spPr/>
        <p:txBody>
          <a:bodyPr/>
          <a:lstStyle/>
          <a:p>
            <a:r>
              <a:rPr lang="en-US"/>
              <a:t>Yash Jivani</a:t>
            </a:r>
          </a:p>
        </p:txBody>
      </p:sp>
      <p:sp>
        <p:nvSpPr>
          <p:cNvPr id="6" name="Slide Number Placeholder 5"/>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041544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88BE41-726F-4F54-A0DC-0177B72200E3}" type="datetime1">
              <a:rPr lang="en-US" smtClean="0"/>
              <a:t>3/9/2023</a:t>
            </a:fld>
            <a:endParaRPr lang="en-US"/>
          </a:p>
        </p:txBody>
      </p:sp>
      <p:sp>
        <p:nvSpPr>
          <p:cNvPr id="8" name="Footer Placeholder 7"/>
          <p:cNvSpPr>
            <a:spLocks noGrp="1"/>
          </p:cNvSpPr>
          <p:nvPr>
            <p:ph type="ftr" sz="quarter" idx="11"/>
          </p:nvPr>
        </p:nvSpPr>
        <p:spPr/>
        <p:txBody>
          <a:bodyPr/>
          <a:lstStyle/>
          <a:p>
            <a:r>
              <a:rPr lang="en-US"/>
              <a:t>Yash Jivani</a:t>
            </a:r>
          </a:p>
        </p:txBody>
      </p:sp>
      <p:sp>
        <p:nvSpPr>
          <p:cNvPr id="9" name="Slide Number Placeholder 8"/>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280240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1F5AC5-6C3C-45E8-B0AC-FD5023D3D7AC}" type="datetime1">
              <a:rPr lang="en-US" smtClean="0"/>
              <a:t>3/9/2023</a:t>
            </a:fld>
            <a:endParaRPr lang="en-US"/>
          </a:p>
        </p:txBody>
      </p:sp>
      <p:sp>
        <p:nvSpPr>
          <p:cNvPr id="4" name="Footer Placeholder 3"/>
          <p:cNvSpPr>
            <a:spLocks noGrp="1"/>
          </p:cNvSpPr>
          <p:nvPr>
            <p:ph type="ftr" sz="quarter" idx="11"/>
          </p:nvPr>
        </p:nvSpPr>
        <p:spPr/>
        <p:txBody>
          <a:bodyPr/>
          <a:lstStyle/>
          <a:p>
            <a:r>
              <a:rPr lang="en-US"/>
              <a:t>Yash Jivani</a:t>
            </a:r>
          </a:p>
        </p:txBody>
      </p:sp>
      <p:sp>
        <p:nvSpPr>
          <p:cNvPr id="5" name="Slide Number Placeholder 4"/>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29904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6A7C3A-826C-4D1C-9C9E-E3C36BA5D822}" type="datetime1">
              <a:rPr lang="en-US" smtClean="0"/>
              <a:t>3/9/2023</a:t>
            </a:fld>
            <a:endParaRPr lang="en-US"/>
          </a:p>
        </p:txBody>
      </p:sp>
      <p:sp>
        <p:nvSpPr>
          <p:cNvPr id="3" name="Footer Placeholder 2"/>
          <p:cNvSpPr>
            <a:spLocks noGrp="1"/>
          </p:cNvSpPr>
          <p:nvPr>
            <p:ph type="ftr" sz="quarter" idx="11"/>
          </p:nvPr>
        </p:nvSpPr>
        <p:spPr/>
        <p:txBody>
          <a:bodyPr/>
          <a:lstStyle/>
          <a:p>
            <a:r>
              <a:rPr lang="en-US"/>
              <a:t>Yash Jivani</a:t>
            </a:r>
          </a:p>
        </p:txBody>
      </p:sp>
      <p:sp>
        <p:nvSpPr>
          <p:cNvPr id="4" name="Slide Number Placeholder 3"/>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705379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F5F392-698D-4D7E-872B-269F752120E9}"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920221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49CD6A-0213-404D-ADBC-1A55CFE7BA04}" type="datetime1">
              <a:rPr lang="en-US" smtClean="0"/>
              <a:t>3/9/2023</a:t>
            </a:fld>
            <a:endParaRPr lang="en-US"/>
          </a:p>
        </p:txBody>
      </p:sp>
      <p:sp>
        <p:nvSpPr>
          <p:cNvPr id="6" name="Footer Placeholder 5"/>
          <p:cNvSpPr>
            <a:spLocks noGrp="1"/>
          </p:cNvSpPr>
          <p:nvPr>
            <p:ph type="ftr" sz="quarter" idx="11"/>
          </p:nvPr>
        </p:nvSpPr>
        <p:spPr/>
        <p:txBody>
          <a:bodyPr/>
          <a:lstStyle/>
          <a:p>
            <a:r>
              <a:rPr lang="en-US"/>
              <a:t>Yash Jivani</a:t>
            </a:r>
          </a:p>
        </p:txBody>
      </p:sp>
      <p:sp>
        <p:nvSpPr>
          <p:cNvPr id="7" name="Slide Number Placeholder 6"/>
          <p:cNvSpPr>
            <a:spLocks noGrp="1"/>
          </p:cNvSpPr>
          <p:nvPr>
            <p:ph type="sldNum" sz="quarter" idx="12"/>
          </p:nvPr>
        </p:nvSpPr>
        <p:spPr/>
        <p:txBody>
          <a:bodyPr/>
          <a:lstStyle/>
          <a:p>
            <a:fld id="{3ED678AB-02B0-41B4-AC9A-DED9BD329528}" type="slidenum">
              <a:rPr lang="en-US" smtClean="0"/>
              <a:t>‹#›</a:t>
            </a:fld>
            <a:endParaRPr lang="en-US"/>
          </a:p>
        </p:txBody>
      </p:sp>
    </p:spTree>
    <p:extLst>
      <p:ext uri="{BB962C8B-B14F-4D97-AF65-F5344CB8AC3E}">
        <p14:creationId xmlns:p14="http://schemas.microsoft.com/office/powerpoint/2010/main" val="146523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emf"/><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3.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ags" Target="../tags/tag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emf"/><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82C6A-9D86-4CB1-A04B-06B8CD4C7653}" type="datetime1">
              <a:rPr lang="en-US" smtClean="0"/>
              <a:t>3/9/2023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Yash Jivani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D678AB-02B0-41B4-AC9A-DED9BD329528}" type="slidenum">
              <a:rPr lang="en-US" smtClean="0"/>
              <a:t>‹#›</a:t>
            </a:fld>
            <a:endParaRPr lang="en-US"/>
          </a:p>
        </p:txBody>
      </p:sp>
      <p:graphicFrame>
        <p:nvGraphicFramePr>
          <p:cNvPr id="7" name="Object 6" hidden="1">
            <a:extLst>
              <a:ext uri="{FF2B5EF4-FFF2-40B4-BE49-F238E27FC236}">
                <a16:creationId xmlns:a16="http://schemas.microsoft.com/office/drawing/2014/main" id="{13C41B2D-4979-C5ED-B857-50AA124652D5}"/>
              </a:ext>
            </a:extLst>
          </p:cNvPr>
          <p:cNvGraphicFramePr>
            <a:graphicFrameLocks noChangeAspect="1"/>
          </p:cNvGraphicFramePr>
          <p:nvPr userDrawn="1">
            <p:custDataLst>
              <p:tags r:id="rId13"/>
            </p:custDataLst>
            <p:extLst>
              <p:ext uri="{D42A27DB-BD31-4B8C-83A1-F6EECF244321}">
                <p14:modId xmlns:p14="http://schemas.microsoft.com/office/powerpoint/2010/main" val="2115777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26" imgH="428" progId="TCLayout.ActiveDocument.1">
                  <p:embed/>
                </p:oleObj>
              </mc:Choice>
              <mc:Fallback>
                <p:oleObj name="think-cell Slide" r:id="rId14" imgW="426" imgH="428" progId="TCLayout.ActiveDocument.1">
                  <p:embed/>
                  <p:pic>
                    <p:nvPicPr>
                      <p:cNvPr id="7" name="Object 6" hidden="1">
                        <a:extLst>
                          <a:ext uri="{FF2B5EF4-FFF2-40B4-BE49-F238E27FC236}">
                            <a16:creationId xmlns:a16="http://schemas.microsoft.com/office/drawing/2014/main" id="{13C41B2D-4979-C5ED-B857-50AA124652D5}"/>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294465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B2A485-8B08-466D-9325-576A91A604D5}" type="datetime1">
              <a:rPr lang="en-US" smtClean="0"/>
              <a:t>3/9/2023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Yash Jivani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D678AB-02B0-41B4-AC9A-DED9BD329528}" type="slidenum">
              <a:rPr lang="en-US" smtClean="0"/>
              <a:t>‹#›</a:t>
            </a:fld>
            <a:endParaRPr lang="en-US"/>
          </a:p>
        </p:txBody>
      </p:sp>
      <p:graphicFrame>
        <p:nvGraphicFramePr>
          <p:cNvPr id="7" name="Object 6" hidden="1">
            <a:extLst>
              <a:ext uri="{FF2B5EF4-FFF2-40B4-BE49-F238E27FC236}">
                <a16:creationId xmlns:a16="http://schemas.microsoft.com/office/drawing/2014/main" id="{FE44696C-BE8C-BDC8-AC70-21F44D7E7C59}"/>
              </a:ext>
            </a:extLst>
          </p:cNvPr>
          <p:cNvGraphicFramePr>
            <a:graphicFrameLocks noChangeAspect="1"/>
          </p:cNvGraphicFramePr>
          <p:nvPr userDrawn="1">
            <p:custDataLst>
              <p:tags r:id="rId13"/>
            </p:custDataLst>
            <p:extLst>
              <p:ext uri="{D42A27DB-BD31-4B8C-83A1-F6EECF244321}">
                <p14:modId xmlns:p14="http://schemas.microsoft.com/office/powerpoint/2010/main" val="6061914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26" imgH="428" progId="TCLayout.ActiveDocument.1">
                  <p:embed/>
                </p:oleObj>
              </mc:Choice>
              <mc:Fallback>
                <p:oleObj name="think-cell Slide" r:id="rId14" imgW="426" imgH="428" progId="TCLayout.ActiveDocument.1">
                  <p:embed/>
                  <p:pic>
                    <p:nvPicPr>
                      <p:cNvPr id="7" name="Object 6" hidden="1">
                        <a:extLst>
                          <a:ext uri="{FF2B5EF4-FFF2-40B4-BE49-F238E27FC236}">
                            <a16:creationId xmlns:a16="http://schemas.microsoft.com/office/drawing/2014/main" id="{FE44696C-BE8C-BDC8-AC70-21F44D7E7C59}"/>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6629184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C1A69-C829-4B8E-8916-9E9DA01AE5B0}" type="datetime1">
              <a:rPr lang="en-US" smtClean="0"/>
              <a:t>3/9/2023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Yash Jivani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D678AB-02B0-41B4-AC9A-DED9BD329528}" type="slidenum">
              <a:rPr lang="en-US" smtClean="0"/>
              <a:t>‹#›</a:t>
            </a:fld>
            <a:endParaRPr lang="en-US"/>
          </a:p>
        </p:txBody>
      </p:sp>
      <p:graphicFrame>
        <p:nvGraphicFramePr>
          <p:cNvPr id="7" name="Object 6" hidden="1">
            <a:extLst>
              <a:ext uri="{FF2B5EF4-FFF2-40B4-BE49-F238E27FC236}">
                <a16:creationId xmlns:a16="http://schemas.microsoft.com/office/drawing/2014/main" id="{A0E130D0-DD15-87A5-6473-4A3AE0903C31}"/>
              </a:ext>
            </a:extLst>
          </p:cNvPr>
          <p:cNvGraphicFramePr>
            <a:graphicFrameLocks noChangeAspect="1"/>
          </p:cNvGraphicFramePr>
          <p:nvPr userDrawn="1">
            <p:custDataLst>
              <p:tags r:id="rId13"/>
            </p:custDataLst>
            <p:extLst>
              <p:ext uri="{D42A27DB-BD31-4B8C-83A1-F6EECF244321}">
                <p14:modId xmlns:p14="http://schemas.microsoft.com/office/powerpoint/2010/main" val="6061914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26" imgH="428" progId="TCLayout.ActiveDocument.1">
                  <p:embed/>
                </p:oleObj>
              </mc:Choice>
              <mc:Fallback>
                <p:oleObj name="think-cell Slide" r:id="rId14" imgW="426" imgH="428" progId="TCLayout.ActiveDocument.1">
                  <p:embed/>
                  <p:pic>
                    <p:nvPicPr>
                      <p:cNvPr id="7" name="Object 6" hidden="1">
                        <a:extLst>
                          <a:ext uri="{FF2B5EF4-FFF2-40B4-BE49-F238E27FC236}">
                            <a16:creationId xmlns:a16="http://schemas.microsoft.com/office/drawing/2014/main" id="{A0E130D0-DD15-87A5-6473-4A3AE0903C31}"/>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1635034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82C6A-9D86-4CB1-A04B-06B8CD4C7653}" type="datetime1">
              <a:rPr lang="en-US" smtClean="0"/>
              <a:t>3/9/2023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Yash Jivani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D678AB-02B0-41B4-AC9A-DED9BD329528}" type="slidenum">
              <a:rPr lang="en-US" smtClean="0"/>
              <a:t>‹#›</a:t>
            </a:fld>
            <a:endParaRPr lang="en-US"/>
          </a:p>
        </p:txBody>
      </p:sp>
      <p:graphicFrame>
        <p:nvGraphicFramePr>
          <p:cNvPr id="7" name="Object 6" hidden="1">
            <a:extLst>
              <a:ext uri="{FF2B5EF4-FFF2-40B4-BE49-F238E27FC236}">
                <a16:creationId xmlns:a16="http://schemas.microsoft.com/office/drawing/2014/main" id="{6B63A196-7253-1373-1736-3E8D416B3753}"/>
              </a:ext>
            </a:extLst>
          </p:cNvPr>
          <p:cNvGraphicFramePr>
            <a:graphicFrameLocks noChangeAspect="1"/>
          </p:cNvGraphicFramePr>
          <p:nvPr userDrawn="1">
            <p:custDataLst>
              <p:tags r:id="rId13"/>
            </p:custDataLst>
            <p:extLst>
              <p:ext uri="{D42A27DB-BD31-4B8C-83A1-F6EECF244321}">
                <p14:modId xmlns:p14="http://schemas.microsoft.com/office/powerpoint/2010/main" val="2115777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26" imgH="428" progId="TCLayout.ActiveDocument.1">
                  <p:embed/>
                </p:oleObj>
              </mc:Choice>
              <mc:Fallback>
                <p:oleObj name="think-cell Slide" r:id="rId14" imgW="426" imgH="428" progId="TCLayout.ActiveDocument.1">
                  <p:embed/>
                  <p:pic>
                    <p:nvPicPr>
                      <p:cNvPr id="7" name="Object 6" hidden="1">
                        <a:extLst>
                          <a:ext uri="{FF2B5EF4-FFF2-40B4-BE49-F238E27FC236}">
                            <a16:creationId xmlns:a16="http://schemas.microsoft.com/office/drawing/2014/main" id="{6B63A196-7253-1373-1736-3E8D416B3753}"/>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2373414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5.bin"/></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tags" Target="../tags/tag13.xml"/><Relationship Id="rId6" Type="http://schemas.openxmlformats.org/officeDocument/2006/relationships/image" Target="../media/image24.pn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6.png"/><Relationship Id="rId2" Type="http://schemas.openxmlformats.org/officeDocument/2006/relationships/slideLayout" Target="../slideLayouts/slideLayout24.xml"/><Relationship Id="rId1" Type="http://schemas.openxmlformats.org/officeDocument/2006/relationships/tags" Target="../tags/tag14.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6.png"/><Relationship Id="rId2" Type="http://schemas.openxmlformats.org/officeDocument/2006/relationships/slideLayout" Target="../slideLayouts/slideLayout24.xml"/><Relationship Id="rId1" Type="http://schemas.openxmlformats.org/officeDocument/2006/relationships/tags" Target="../tags/tag15.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6.png"/><Relationship Id="rId2" Type="http://schemas.openxmlformats.org/officeDocument/2006/relationships/slideLayout" Target="../slideLayouts/slideLayout24.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3.jpe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31.png"/><Relationship Id="rId2" Type="http://schemas.openxmlformats.org/officeDocument/2006/relationships/slideLayout" Target="../slideLayouts/slideLayout24.xml"/><Relationship Id="rId1" Type="http://schemas.openxmlformats.org/officeDocument/2006/relationships/tags" Target="../tags/tag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4.xml"/><Relationship Id="rId1" Type="http://schemas.openxmlformats.org/officeDocument/2006/relationships/tags" Target="../tags/tag18.xml"/><Relationship Id="rId5" Type="http://schemas.openxmlformats.org/officeDocument/2006/relationships/image" Target="../media/image32.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4.xml"/><Relationship Id="rId1" Type="http://schemas.openxmlformats.org/officeDocument/2006/relationships/tags" Target="../tags/tag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37.png"/><Relationship Id="rId2" Type="http://schemas.openxmlformats.org/officeDocument/2006/relationships/slideLayout" Target="../slideLayouts/slideLayout24.xml"/><Relationship Id="rId1" Type="http://schemas.openxmlformats.org/officeDocument/2006/relationships/tags" Target="../tags/tag2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9.png"/><Relationship Id="rId2" Type="http://schemas.openxmlformats.org/officeDocument/2006/relationships/slideLayout" Target="../slideLayouts/slideLayout24.xml"/><Relationship Id="rId1" Type="http://schemas.openxmlformats.org/officeDocument/2006/relationships/tags" Target="../tags/tag21.xml"/><Relationship Id="rId6" Type="http://schemas.openxmlformats.org/officeDocument/2006/relationships/image" Target="../media/image38.png"/><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7.xml"/><Relationship Id="rId7" Type="http://schemas.openxmlformats.org/officeDocument/2006/relationships/hyperlink" Target="https://help.tableau.com/current/pro/desktop/en-us/formatting_editaxes.htm#Transform" TargetMode="External"/><Relationship Id="rId2" Type="http://schemas.openxmlformats.org/officeDocument/2006/relationships/slideLayout" Target="../slideLayouts/slideLayout24.xml"/><Relationship Id="rId1" Type="http://schemas.openxmlformats.org/officeDocument/2006/relationships/tags" Target="../tags/tag22.xml"/><Relationship Id="rId6" Type="http://schemas.openxmlformats.org/officeDocument/2006/relationships/image" Target="../media/image40.png"/><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8.xml"/><Relationship Id="rId7" Type="http://schemas.openxmlformats.org/officeDocument/2006/relationships/image" Target="../media/image43.png"/><Relationship Id="rId2" Type="http://schemas.openxmlformats.org/officeDocument/2006/relationships/slideLayout" Target="../slideLayouts/slideLayout24.xml"/><Relationship Id="rId1" Type="http://schemas.openxmlformats.org/officeDocument/2006/relationships/tags" Target="../tags/tag23.xml"/><Relationship Id="rId6" Type="http://schemas.openxmlformats.org/officeDocument/2006/relationships/image" Target="../media/image42.png"/><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6.png"/><Relationship Id="rId2" Type="http://schemas.openxmlformats.org/officeDocument/2006/relationships/slideLayout" Target="../slideLayouts/slideLayout24.xml"/><Relationship Id="rId1" Type="http://schemas.openxmlformats.org/officeDocument/2006/relationships/tags" Target="../tags/tag24.xml"/><Relationship Id="rId6" Type="http://schemas.openxmlformats.org/officeDocument/2006/relationships/image" Target="../media/image44.png"/><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0.xml"/><Relationship Id="rId7" Type="http://schemas.openxmlformats.org/officeDocument/2006/relationships/image" Target="../media/image26.png"/><Relationship Id="rId2" Type="http://schemas.openxmlformats.org/officeDocument/2006/relationships/slideLayout" Target="../slideLayouts/slideLayout24.xml"/><Relationship Id="rId1" Type="http://schemas.openxmlformats.org/officeDocument/2006/relationships/tags" Target="../tags/tag25.xml"/><Relationship Id="rId6" Type="http://schemas.openxmlformats.org/officeDocument/2006/relationships/image" Target="../media/image45.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5.xml"/><Relationship Id="rId1" Type="http://schemas.openxmlformats.org/officeDocument/2006/relationships/tags" Target="../tags/tag26.xml"/><Relationship Id="rId5" Type="http://schemas.openxmlformats.org/officeDocument/2006/relationships/image" Target="../media/image47.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oleObject" Target="../embeddings/oleObject7.bin"/><Relationship Id="rId7"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35.xml"/><Relationship Id="rId1" Type="http://schemas.openxmlformats.org/officeDocument/2006/relationships/tags" Target="../tags/tag2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5.xml"/><Relationship Id="rId1" Type="http://schemas.openxmlformats.org/officeDocument/2006/relationships/tags" Target="../tags/tag28.xml"/><Relationship Id="rId5" Type="http://schemas.openxmlformats.org/officeDocument/2006/relationships/image" Target="../media/image52.png"/><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59.png"/><Relationship Id="rId5" Type="http://schemas.openxmlformats.org/officeDocument/2006/relationships/image" Target="../media/image60.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59.png"/><Relationship Id="rId5" Type="http://schemas.openxmlformats.org/officeDocument/2006/relationships/image" Target="../media/image61.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oleObject" Target="../embeddings/oleObject32.bin"/><Relationship Id="rId7" Type="http://schemas.openxmlformats.org/officeDocument/2006/relationships/diagramLayout" Target="../diagrams/layout1.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diagramData" Target="../diagrams/data1.xml"/><Relationship Id="rId5" Type="http://schemas.openxmlformats.org/officeDocument/2006/relationships/image" Target="../media/image64.jpeg"/><Relationship Id="rId10" Type="http://schemas.microsoft.com/office/2007/relationships/diagramDrawing" Target="../diagrams/drawing1.xml"/><Relationship Id="rId4" Type="http://schemas.openxmlformats.org/officeDocument/2006/relationships/image" Target="../media/image1.emf"/><Relationship Id="rId9" Type="http://schemas.openxmlformats.org/officeDocument/2006/relationships/diagramColors" Target="../diagrams/colors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10.pn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tags" Target="../tags/tag10.xml"/><Relationship Id="rId5" Type="http://schemas.openxmlformats.org/officeDocument/2006/relationships/image" Target="../media/image11.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14.png"/><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FB3B10-6CB4-C362-BA6A-418E248A5537}"/>
              </a:ext>
            </a:extLst>
          </p:cNvPr>
          <p:cNvGraphicFramePr>
            <a:graphicFrameLocks noChangeAspect="1"/>
          </p:cNvGraphicFramePr>
          <p:nvPr>
            <p:custDataLst>
              <p:tags r:id="rId1"/>
            </p:custDataLst>
            <p:extLst>
              <p:ext uri="{D42A27DB-BD31-4B8C-83A1-F6EECF244321}">
                <p14:modId xmlns:p14="http://schemas.microsoft.com/office/powerpoint/2010/main" val="941555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8" progId="TCLayout.ActiveDocument.1">
                  <p:embed/>
                </p:oleObj>
              </mc:Choice>
              <mc:Fallback>
                <p:oleObj name="think-cell Slide" r:id="rId4" imgW="426" imgH="428" progId="TCLayout.ActiveDocument.1">
                  <p:embed/>
                  <p:pic>
                    <p:nvPicPr>
                      <p:cNvPr id="7" name="Object 6" hidden="1">
                        <a:extLst>
                          <a:ext uri="{FF2B5EF4-FFF2-40B4-BE49-F238E27FC236}">
                            <a16:creationId xmlns:a16="http://schemas.microsoft.com/office/drawing/2014/main" id="{EBFB3B10-6CB4-C362-BA6A-418E248A553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useBgFill="1">
        <p:nvSpPr>
          <p:cNvPr id="36" name="Rectangle 2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Big Data and Green Data: the digital foundations for Sustainability -  Pragma Etimos">
            <a:extLst>
              <a:ext uri="{FF2B5EF4-FFF2-40B4-BE49-F238E27FC236}">
                <a16:creationId xmlns:a16="http://schemas.microsoft.com/office/drawing/2014/main" id="{D020B5AA-E9C8-89AE-0A36-E6E2E41BBC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8" r="15278" b="475"/>
          <a:stretch/>
        </p:blipFill>
        <p:spPr bwMode="auto">
          <a:xfrm>
            <a:off x="3486142"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2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AC15D-948C-A764-6C70-7ABA9ABC63F7}"/>
              </a:ext>
            </a:extLst>
          </p:cNvPr>
          <p:cNvSpPr>
            <a:spLocks noGrp="1"/>
          </p:cNvSpPr>
          <p:nvPr>
            <p:ph type="ctrTitle"/>
          </p:nvPr>
        </p:nvSpPr>
        <p:spPr>
          <a:xfrm>
            <a:off x="227328" y="1032387"/>
            <a:ext cx="6232466" cy="1457626"/>
          </a:xfrm>
        </p:spPr>
        <p:txBody>
          <a:bodyPr vert="horz" lIns="91440" tIns="45720" rIns="91440" bIns="45720" rtlCol="0" anchor="b">
            <a:normAutofit fontScale="90000"/>
          </a:bodyPr>
          <a:lstStyle/>
          <a:p>
            <a:pPr algn="l"/>
            <a:r>
              <a:rPr lang="en-US" sz="5300" b="1">
                <a:latin typeface="Times New Roman" panose="02020603050405020304" pitchFamily="18" charset="0"/>
                <a:cs typeface="Times New Roman" panose="02020603050405020304" pitchFamily="18" charset="0"/>
              </a:rPr>
              <a:t>Project Team - </a:t>
            </a:r>
            <a:r>
              <a:rPr lang="en-US" sz="5300" b="1">
                <a:solidFill>
                  <a:schemeClr val="accent1"/>
                </a:solidFill>
                <a:latin typeface="Times New Roman" panose="02020603050405020304" pitchFamily="18" charset="0"/>
                <a:cs typeface="Times New Roman" panose="02020603050405020304" pitchFamily="18" charset="0"/>
              </a:rPr>
              <a:t>Green</a:t>
            </a:r>
            <a:br>
              <a:rPr lang="en-US" sz="2000"/>
            </a:br>
            <a:r>
              <a:rPr lang="en-US" sz="2000"/>
              <a:t>							</a:t>
            </a:r>
          </a:p>
        </p:txBody>
      </p:sp>
      <p:sp>
        <p:nvSpPr>
          <p:cNvPr id="38" name="Rectangle 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D4C0648C-FC56-25E5-68A8-79D86091D038}"/>
              </a:ext>
            </a:extLst>
          </p:cNvPr>
          <p:cNvSpPr>
            <a:spLocks noGrp="1"/>
          </p:cNvSpPr>
          <p:nvPr>
            <p:ph type="subTitle" idx="1"/>
          </p:nvPr>
        </p:nvSpPr>
        <p:spPr>
          <a:xfrm>
            <a:off x="158502" y="3939990"/>
            <a:ext cx="3438906" cy="3207258"/>
          </a:xfrm>
        </p:spPr>
        <p:txBody>
          <a:bodyPr vert="horz" lIns="91440" tIns="45720" rIns="91440" bIns="45720" rtlCol="0" anchor="t">
            <a:normAutofit/>
          </a:bodyPr>
          <a:lstStyle/>
          <a:p>
            <a:pPr algn="l"/>
            <a:r>
              <a:rPr lang="en-US" sz="2000" b="1">
                <a:latin typeface="Times New Roman" panose="02020603050405020304" pitchFamily="18" charset="0"/>
                <a:cs typeface="Times New Roman" panose="02020603050405020304" pitchFamily="18" charset="0"/>
              </a:rPr>
              <a:t>Team Members- </a:t>
            </a:r>
          </a:p>
          <a:p>
            <a:pPr indent="-228600" algn="l">
              <a:buFont typeface="Arial" panose="020B0604020202020204" pitchFamily="34" charset="0"/>
              <a:buChar char="•"/>
            </a:pPr>
            <a:r>
              <a:rPr lang="en-US" sz="1700" b="1" err="1">
                <a:latin typeface="Times New Roman" panose="02020603050405020304" pitchFamily="18" charset="0"/>
                <a:cs typeface="Times New Roman" panose="02020603050405020304" pitchFamily="18" charset="0"/>
              </a:rPr>
              <a:t>Yuraja</a:t>
            </a:r>
            <a:r>
              <a:rPr lang="en-US" sz="1700" b="1">
                <a:latin typeface="Times New Roman" panose="02020603050405020304" pitchFamily="18" charset="0"/>
                <a:cs typeface="Times New Roman" panose="02020603050405020304" pitchFamily="18" charset="0"/>
              </a:rPr>
              <a:t> </a:t>
            </a:r>
            <a:r>
              <a:rPr lang="en-US" sz="1700" b="1" err="1">
                <a:latin typeface="Times New Roman" panose="02020603050405020304" pitchFamily="18" charset="0"/>
                <a:cs typeface="Times New Roman" panose="02020603050405020304" pitchFamily="18" charset="0"/>
              </a:rPr>
              <a:t>Kadari</a:t>
            </a:r>
            <a:r>
              <a:rPr lang="en-US" sz="1700" b="1">
                <a:latin typeface="Times New Roman" panose="02020603050405020304" pitchFamily="18" charset="0"/>
                <a:cs typeface="Times New Roman" panose="02020603050405020304" pitchFamily="18" charset="0"/>
              </a:rPr>
              <a:t> </a:t>
            </a:r>
          </a:p>
          <a:p>
            <a:pPr indent="-228600" algn="l">
              <a:buFont typeface="Arial" panose="020B0604020202020204" pitchFamily="34" charset="0"/>
              <a:buChar char="•"/>
            </a:pPr>
            <a:r>
              <a:rPr lang="en-US" sz="1700" b="1">
                <a:latin typeface="Times New Roman" panose="02020603050405020304" pitchFamily="18" charset="0"/>
                <a:cs typeface="Times New Roman" panose="02020603050405020304" pitchFamily="18" charset="0"/>
              </a:rPr>
              <a:t>Yash Jivani </a:t>
            </a:r>
          </a:p>
          <a:p>
            <a:pPr indent="-228600" algn="l">
              <a:buFont typeface="Arial" panose="020B0604020202020204" pitchFamily="34" charset="0"/>
              <a:buChar char="•"/>
            </a:pPr>
            <a:r>
              <a:rPr lang="en-US" sz="1700" b="1" err="1">
                <a:latin typeface="Times New Roman" panose="02020603050405020304" pitchFamily="18" charset="0"/>
                <a:cs typeface="Times New Roman" panose="02020603050405020304" pitchFamily="18" charset="0"/>
              </a:rPr>
              <a:t>Ameya</a:t>
            </a:r>
            <a:r>
              <a:rPr lang="en-US" sz="1700" b="1">
                <a:latin typeface="Times New Roman" panose="02020603050405020304" pitchFamily="18" charset="0"/>
                <a:cs typeface="Times New Roman" panose="02020603050405020304" pitchFamily="18" charset="0"/>
              </a:rPr>
              <a:t> </a:t>
            </a:r>
            <a:r>
              <a:rPr lang="en-US" sz="1700" b="1" err="1">
                <a:latin typeface="Times New Roman" panose="02020603050405020304" pitchFamily="18" charset="0"/>
                <a:cs typeface="Times New Roman" panose="02020603050405020304" pitchFamily="18" charset="0"/>
              </a:rPr>
              <a:t>Kalbande</a:t>
            </a:r>
            <a:r>
              <a:rPr lang="en-US" sz="1700" b="1">
                <a:latin typeface="Times New Roman" panose="02020603050405020304" pitchFamily="18" charset="0"/>
                <a:cs typeface="Times New Roman" panose="02020603050405020304" pitchFamily="18" charset="0"/>
              </a:rPr>
              <a:t> </a:t>
            </a:r>
          </a:p>
          <a:p>
            <a:pPr indent="-228600" algn="l">
              <a:buFont typeface="Arial" panose="020B0604020202020204" pitchFamily="34" charset="0"/>
              <a:buChar char="•"/>
            </a:pPr>
            <a:r>
              <a:rPr lang="en-US" sz="1700" b="1">
                <a:latin typeface="Times New Roman" panose="02020603050405020304" pitchFamily="18" charset="0"/>
                <a:cs typeface="Times New Roman" panose="02020603050405020304" pitchFamily="18" charset="0"/>
              </a:rPr>
              <a:t>Vicky Jadhav </a:t>
            </a:r>
          </a:p>
          <a:p>
            <a:pPr indent="-228600" algn="l">
              <a:buFont typeface="Arial" panose="020B0604020202020204" pitchFamily="34" charset="0"/>
              <a:buChar char="•"/>
            </a:pPr>
            <a:endParaRPr lang="en-US" sz="17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C6F021-71FE-D896-59A5-B5EE8EE4B812}"/>
              </a:ext>
            </a:extLst>
          </p:cNvPr>
          <p:cNvSpPr txBox="1"/>
          <p:nvPr/>
        </p:nvSpPr>
        <p:spPr>
          <a:xfrm>
            <a:off x="36326" y="2735819"/>
            <a:ext cx="6351216" cy="584775"/>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Phase-1 Exploratory Data Analysis</a:t>
            </a:r>
          </a:p>
        </p:txBody>
      </p:sp>
    </p:spTree>
    <p:extLst>
      <p:ext uri="{BB962C8B-B14F-4D97-AF65-F5344CB8AC3E}">
        <p14:creationId xmlns:p14="http://schemas.microsoft.com/office/powerpoint/2010/main" val="166210788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FD92-0DEF-05E4-1ABF-421F8292F0A7}"/>
              </a:ext>
            </a:extLst>
          </p:cNvPr>
          <p:cNvSpPr>
            <a:spLocks noGrp="1"/>
          </p:cNvSpPr>
          <p:nvPr>
            <p:ph type="title"/>
          </p:nvPr>
        </p:nvSpPr>
        <p:spPr>
          <a:xfrm>
            <a:off x="-1" y="0"/>
            <a:ext cx="11173767" cy="954593"/>
          </a:xfrm>
        </p:spPr>
        <p:txBody>
          <a:bodyPr>
            <a:normAutofit fontScale="90000"/>
          </a:bodyPr>
          <a:lstStyle/>
          <a:p>
            <a:r>
              <a:rPr lang="en-US" sz="2800" b="1">
                <a:latin typeface="Times New Roman" panose="02020603050405020304" pitchFamily="18" charset="0"/>
                <a:cs typeface="Times New Roman" panose="02020603050405020304" pitchFamily="18" charset="0"/>
              </a:rPr>
              <a:t>Which Marital status of customer are not leaving our Credit card services on basis of there Transaction count? What is Total Transaction Count? </a:t>
            </a:r>
          </a:p>
        </p:txBody>
      </p:sp>
      <p:sp>
        <p:nvSpPr>
          <p:cNvPr id="3" name="Content Placeholder 2">
            <a:extLst>
              <a:ext uri="{FF2B5EF4-FFF2-40B4-BE49-F238E27FC236}">
                <a16:creationId xmlns:a16="http://schemas.microsoft.com/office/drawing/2014/main" id="{4C26ABB2-598A-ED21-5BCA-DC181B5D16BD}"/>
              </a:ext>
            </a:extLst>
          </p:cNvPr>
          <p:cNvSpPr>
            <a:spLocks noGrp="1"/>
          </p:cNvSpPr>
          <p:nvPr>
            <p:ph idx="1"/>
          </p:nvPr>
        </p:nvSpPr>
        <p:spPr>
          <a:xfrm>
            <a:off x="84574" y="954592"/>
            <a:ext cx="3297723" cy="5903407"/>
          </a:xfrm>
        </p:spPr>
        <p:txBody>
          <a:bodyPr>
            <a:normAutofit/>
          </a:bodyPr>
          <a:lstStyle/>
          <a:p>
            <a:pPr algn="just"/>
            <a:r>
              <a:rPr lang="en-US" sz="1800">
                <a:latin typeface="Times New Roman" panose="02020603050405020304" pitchFamily="18" charset="0"/>
                <a:cs typeface="Times New Roman" panose="02020603050405020304" pitchFamily="18" charset="0"/>
              </a:rPr>
              <a:t> Total Transaction Count refers to the total number of transactions made by a customer with their credit card account during a given period.</a:t>
            </a:r>
          </a:p>
          <a:p>
            <a:pPr algn="just"/>
            <a:r>
              <a:rPr lang="en-US" sz="1800">
                <a:latin typeface="Times New Roman" panose="02020603050405020304" pitchFamily="18" charset="0"/>
                <a:cs typeface="Times New Roman" panose="02020603050405020304" pitchFamily="18" charset="0"/>
              </a:rPr>
              <a:t>In the visualization we can say Married customer are less who is leaving the services.</a:t>
            </a:r>
          </a:p>
          <a:p>
            <a:pPr algn="just"/>
            <a:r>
              <a:rPr lang="en-US" sz="1800">
                <a:latin typeface="Times New Roman" panose="02020603050405020304" pitchFamily="18" charset="0"/>
                <a:cs typeface="Times New Roman" panose="02020603050405020304" pitchFamily="18" charset="0"/>
              </a:rPr>
              <a:t>We have taken Average of total transaction count.</a:t>
            </a:r>
          </a:p>
          <a:p>
            <a:pPr algn="just"/>
            <a:r>
              <a:rPr lang="en-US" sz="1800">
                <a:latin typeface="Times New Roman" panose="02020603050405020304" pitchFamily="18" charset="0"/>
                <a:cs typeface="Times New Roman" panose="02020603050405020304" pitchFamily="18" charset="0"/>
              </a:rPr>
              <a:t>Single and Divorced customer are more likely to leave the services based on there transaction count.</a:t>
            </a:r>
          </a:p>
          <a:p>
            <a:pPr algn="just"/>
            <a:r>
              <a:rPr lang="en-US" sz="1800">
                <a:latin typeface="Times New Roman" panose="02020603050405020304" pitchFamily="18" charset="0"/>
                <a:cs typeface="Times New Roman" panose="02020603050405020304" pitchFamily="18" charset="0"/>
              </a:rPr>
              <a:t>As Total transaction count determines more number of transaction so the customer will stay with the services</a:t>
            </a:r>
          </a:p>
          <a:p>
            <a:pPr marL="0" indent="0" algn="just">
              <a:buNone/>
            </a:pPr>
            <a:endParaRPr lang="en-US" sz="1800">
              <a:latin typeface="Times New Roman" panose="02020603050405020304" pitchFamily="18" charset="0"/>
              <a:cs typeface="Times New Roman" panose="02020603050405020304" pitchFamily="18" charset="0"/>
            </a:endParaRPr>
          </a:p>
          <a:p>
            <a:pPr algn="just"/>
            <a:endParaRPr lang="en-US" sz="1800">
              <a:latin typeface="Times New Roman" panose="02020603050405020304" pitchFamily="18" charset="0"/>
              <a:cs typeface="Times New Roman" panose="02020603050405020304" pitchFamily="18" charset="0"/>
            </a:endParaRPr>
          </a:p>
          <a:p>
            <a:pPr algn="just"/>
            <a:endParaRPr lang="en-US" sz="18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CA10E7C-BF71-EB11-6D0F-32E1AF880301}"/>
              </a:ext>
            </a:extLst>
          </p:cNvPr>
          <p:cNvSpPr>
            <a:spLocks noGrp="1"/>
          </p:cNvSpPr>
          <p:nvPr>
            <p:ph type="sldNum" sz="quarter" idx="12"/>
          </p:nvPr>
        </p:nvSpPr>
        <p:spPr/>
        <p:txBody>
          <a:bodyPr/>
          <a:lstStyle/>
          <a:p>
            <a:fld id="{3ED678AB-02B0-41B4-AC9A-DED9BD329528}" type="slidenum">
              <a:rPr lang="en-US" smtClean="0"/>
              <a:t>10</a:t>
            </a:fld>
            <a:endParaRPr lang="en-US"/>
          </a:p>
        </p:txBody>
      </p:sp>
      <p:pic>
        <p:nvPicPr>
          <p:cNvPr id="6" name="Picture 5">
            <a:extLst>
              <a:ext uri="{FF2B5EF4-FFF2-40B4-BE49-F238E27FC236}">
                <a16:creationId xmlns:a16="http://schemas.microsoft.com/office/drawing/2014/main" id="{50193AFB-B58C-8D66-94D1-C3F9D1CB990F}"/>
              </a:ext>
            </a:extLst>
          </p:cNvPr>
          <p:cNvPicPr>
            <a:picLocks noChangeAspect="1"/>
          </p:cNvPicPr>
          <p:nvPr/>
        </p:nvPicPr>
        <p:blipFill>
          <a:blip r:embed="rId2"/>
          <a:stretch>
            <a:fillRect/>
          </a:stretch>
        </p:blipFill>
        <p:spPr>
          <a:xfrm>
            <a:off x="3466872" y="954592"/>
            <a:ext cx="8640553" cy="5306597"/>
          </a:xfrm>
          <a:prstGeom prst="rect">
            <a:avLst/>
          </a:prstGeom>
        </p:spPr>
      </p:pic>
      <p:sp>
        <p:nvSpPr>
          <p:cNvPr id="9" name="TextBox 8">
            <a:extLst>
              <a:ext uri="{FF2B5EF4-FFF2-40B4-BE49-F238E27FC236}">
                <a16:creationId xmlns:a16="http://schemas.microsoft.com/office/drawing/2014/main" id="{EA472BE6-F260-9A58-1A30-08CA14A5AAB9}"/>
              </a:ext>
            </a:extLst>
          </p:cNvPr>
          <p:cNvSpPr txBox="1"/>
          <p:nvPr/>
        </p:nvSpPr>
        <p:spPr>
          <a:xfrm>
            <a:off x="9834850" y="6536809"/>
            <a:ext cx="6096000" cy="369332"/>
          </a:xfrm>
          <a:prstGeom prst="rect">
            <a:avLst/>
          </a:prstGeom>
          <a:noFill/>
        </p:spPr>
        <p:txBody>
          <a:bodyPr wrap="square">
            <a:spAutoFit/>
          </a:bodyPr>
          <a:lstStyle/>
          <a:p>
            <a:r>
              <a:rPr lang="en-US" b="1"/>
              <a:t>YURAJA SOHEL KADARI</a:t>
            </a:r>
          </a:p>
        </p:txBody>
      </p:sp>
    </p:spTree>
    <p:extLst>
      <p:ext uri="{BB962C8B-B14F-4D97-AF65-F5344CB8AC3E}">
        <p14:creationId xmlns:p14="http://schemas.microsoft.com/office/powerpoint/2010/main" val="3446226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9D6E-B07E-80D5-B27B-BE042680694B}"/>
              </a:ext>
            </a:extLst>
          </p:cNvPr>
          <p:cNvSpPr>
            <a:spLocks noGrp="1"/>
          </p:cNvSpPr>
          <p:nvPr>
            <p:ph type="title"/>
          </p:nvPr>
        </p:nvSpPr>
        <p:spPr>
          <a:xfrm>
            <a:off x="0" y="136525"/>
            <a:ext cx="12103510" cy="856533"/>
          </a:xfrm>
        </p:spPr>
        <p:txBody>
          <a:bodyPr>
            <a:noAutofit/>
          </a:bodyPr>
          <a:lstStyle/>
          <a:p>
            <a:r>
              <a:rPr lang="en-US" sz="2800" b="1">
                <a:latin typeface="Times New Roman" panose="02020603050405020304" pitchFamily="18" charset="0"/>
                <a:cs typeface="Times New Roman" panose="02020603050405020304" pitchFamily="18" charset="0"/>
              </a:rPr>
              <a:t>Which salary range customer are more likely to leave the services and what are their Education status ?</a:t>
            </a:r>
          </a:p>
        </p:txBody>
      </p:sp>
      <p:sp>
        <p:nvSpPr>
          <p:cNvPr id="3" name="Content Placeholder 2">
            <a:extLst>
              <a:ext uri="{FF2B5EF4-FFF2-40B4-BE49-F238E27FC236}">
                <a16:creationId xmlns:a16="http://schemas.microsoft.com/office/drawing/2014/main" id="{B73038FA-B1DC-4A67-234B-299C909AE5D3}"/>
              </a:ext>
            </a:extLst>
          </p:cNvPr>
          <p:cNvSpPr>
            <a:spLocks noGrp="1"/>
          </p:cNvSpPr>
          <p:nvPr>
            <p:ph idx="1"/>
          </p:nvPr>
        </p:nvSpPr>
        <p:spPr>
          <a:xfrm>
            <a:off x="1" y="1275729"/>
            <a:ext cx="3581400" cy="5261080"/>
          </a:xfrm>
        </p:spPr>
        <p:txBody>
          <a:bodyPr>
            <a:normAutofit/>
          </a:bodyPr>
          <a:lstStyle/>
          <a:p>
            <a:pPr algn="just"/>
            <a:r>
              <a:rPr lang="en-US" sz="2000">
                <a:latin typeface="Times New Roman" panose="02020603050405020304" pitchFamily="18" charset="0"/>
                <a:cs typeface="Times New Roman" panose="02020603050405020304" pitchFamily="18" charset="0"/>
              </a:rPr>
              <a:t>In the given Visualizations you can see Customers who are graduate level and having salary range less than $40K is more like leaves the services.</a:t>
            </a:r>
          </a:p>
          <a:p>
            <a:pPr algn="just"/>
            <a:r>
              <a:rPr lang="en-US" sz="2000">
                <a:latin typeface="Times New Roman" panose="02020603050405020304" pitchFamily="18" charset="0"/>
                <a:cs typeface="Times New Roman" panose="02020603050405020304" pitchFamily="18" charset="0"/>
              </a:rPr>
              <a:t>We have predicted this by using contact count 12 months.</a:t>
            </a:r>
          </a:p>
          <a:p>
            <a:pPr algn="just"/>
            <a:r>
              <a:rPr lang="en-US" sz="2000">
                <a:latin typeface="Times New Roman" panose="02020603050405020304" pitchFamily="18" charset="0"/>
                <a:cs typeface="Times New Roman" panose="02020603050405020304" pitchFamily="18" charset="0"/>
              </a:rPr>
              <a:t>Contact count means how many times bank have contacted the customers. </a:t>
            </a:r>
          </a:p>
          <a:p>
            <a:pPr algn="just"/>
            <a:r>
              <a:rPr lang="en-US" sz="2000">
                <a:latin typeface="Times New Roman" panose="02020603050405020304" pitchFamily="18" charset="0"/>
                <a:cs typeface="Times New Roman" panose="02020603050405020304" pitchFamily="18" charset="0"/>
              </a:rPr>
              <a:t> The outcomes were same using other features like total transaction count.</a:t>
            </a:r>
          </a:p>
        </p:txBody>
      </p:sp>
      <p:sp>
        <p:nvSpPr>
          <p:cNvPr id="4" name="Slide Number Placeholder 3">
            <a:extLst>
              <a:ext uri="{FF2B5EF4-FFF2-40B4-BE49-F238E27FC236}">
                <a16:creationId xmlns:a16="http://schemas.microsoft.com/office/drawing/2014/main" id="{5E7F974D-3448-51B3-1B70-F77D0DE4E241}"/>
              </a:ext>
            </a:extLst>
          </p:cNvPr>
          <p:cNvSpPr>
            <a:spLocks noGrp="1"/>
          </p:cNvSpPr>
          <p:nvPr>
            <p:ph type="sldNum" sz="quarter" idx="12"/>
          </p:nvPr>
        </p:nvSpPr>
        <p:spPr/>
        <p:txBody>
          <a:bodyPr/>
          <a:lstStyle/>
          <a:p>
            <a:fld id="{3ED678AB-02B0-41B4-AC9A-DED9BD329528}" type="slidenum">
              <a:rPr lang="en-US" smtClean="0"/>
              <a:t>11</a:t>
            </a:fld>
            <a:endParaRPr lang="en-US"/>
          </a:p>
        </p:txBody>
      </p:sp>
      <p:pic>
        <p:nvPicPr>
          <p:cNvPr id="6" name="Picture 5">
            <a:extLst>
              <a:ext uri="{FF2B5EF4-FFF2-40B4-BE49-F238E27FC236}">
                <a16:creationId xmlns:a16="http://schemas.microsoft.com/office/drawing/2014/main" id="{16C36BF1-1AF7-5F03-4EE3-39360DEC37DE}"/>
              </a:ext>
            </a:extLst>
          </p:cNvPr>
          <p:cNvPicPr>
            <a:picLocks noChangeAspect="1"/>
          </p:cNvPicPr>
          <p:nvPr/>
        </p:nvPicPr>
        <p:blipFill>
          <a:blip r:embed="rId2"/>
          <a:stretch>
            <a:fillRect/>
          </a:stretch>
        </p:blipFill>
        <p:spPr>
          <a:xfrm>
            <a:off x="3581401" y="1204946"/>
            <a:ext cx="8234163" cy="5151404"/>
          </a:xfrm>
          <a:prstGeom prst="rect">
            <a:avLst/>
          </a:prstGeom>
        </p:spPr>
      </p:pic>
      <p:sp>
        <p:nvSpPr>
          <p:cNvPr id="7" name="TextBox 6">
            <a:extLst>
              <a:ext uri="{FF2B5EF4-FFF2-40B4-BE49-F238E27FC236}">
                <a16:creationId xmlns:a16="http://schemas.microsoft.com/office/drawing/2014/main" id="{2C1BBB11-EDDB-25BD-A122-C944AC5E4156}"/>
              </a:ext>
            </a:extLst>
          </p:cNvPr>
          <p:cNvSpPr txBox="1"/>
          <p:nvPr/>
        </p:nvSpPr>
        <p:spPr>
          <a:xfrm>
            <a:off x="9834850" y="6536809"/>
            <a:ext cx="6096000" cy="369332"/>
          </a:xfrm>
          <a:prstGeom prst="rect">
            <a:avLst/>
          </a:prstGeom>
          <a:noFill/>
        </p:spPr>
        <p:txBody>
          <a:bodyPr wrap="square">
            <a:spAutoFit/>
          </a:bodyPr>
          <a:lstStyle/>
          <a:p>
            <a:r>
              <a:rPr lang="en-US" b="1"/>
              <a:t>YURAJA SOHEL KADARI</a:t>
            </a:r>
          </a:p>
        </p:txBody>
      </p:sp>
    </p:spTree>
    <p:extLst>
      <p:ext uri="{BB962C8B-B14F-4D97-AF65-F5344CB8AC3E}">
        <p14:creationId xmlns:p14="http://schemas.microsoft.com/office/powerpoint/2010/main" val="3698816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29394-0E5D-7DEE-FAEF-686C601FC5B8}"/>
              </a:ext>
            </a:extLst>
          </p:cNvPr>
          <p:cNvSpPr>
            <a:spLocks noGrp="1"/>
          </p:cNvSpPr>
          <p:nvPr>
            <p:ph type="title"/>
          </p:nvPr>
        </p:nvSpPr>
        <p:spPr>
          <a:xfrm>
            <a:off x="186868" y="64134"/>
            <a:ext cx="10515602" cy="698181"/>
          </a:xfrm>
        </p:spPr>
        <p:txBody>
          <a:bodyPr vert="horz" lIns="91440" tIns="45720" rIns="91440" bIns="45720" rtlCol="0" anchor="ctr">
            <a:normAutofit fontScale="90000"/>
          </a:bodyPr>
          <a:lstStyle/>
          <a:p>
            <a:r>
              <a:rPr lang="en-US" sz="3700" b="1">
                <a:latin typeface="Times New Roman" panose="02020603050405020304" pitchFamily="18" charset="0"/>
                <a:cs typeface="Times New Roman" panose="02020603050405020304" pitchFamily="18" charset="0"/>
              </a:rPr>
              <a:t>Which age group customers are leaving the services ?</a:t>
            </a:r>
          </a:p>
        </p:txBody>
      </p:sp>
      <p:pic>
        <p:nvPicPr>
          <p:cNvPr id="10" name="Picture 9">
            <a:extLst>
              <a:ext uri="{FF2B5EF4-FFF2-40B4-BE49-F238E27FC236}">
                <a16:creationId xmlns:a16="http://schemas.microsoft.com/office/drawing/2014/main" id="{BE6FC2D1-B835-1CF2-2810-8CC7B8A12747}"/>
              </a:ext>
            </a:extLst>
          </p:cNvPr>
          <p:cNvPicPr>
            <a:picLocks noChangeAspect="1"/>
          </p:cNvPicPr>
          <p:nvPr/>
        </p:nvPicPr>
        <p:blipFill>
          <a:blip r:embed="rId2"/>
          <a:stretch>
            <a:fillRect/>
          </a:stretch>
        </p:blipFill>
        <p:spPr>
          <a:xfrm>
            <a:off x="186868" y="3031293"/>
            <a:ext cx="5750033" cy="3412912"/>
          </a:xfrm>
          <a:prstGeom prst="rect">
            <a:avLst/>
          </a:prstGeom>
        </p:spPr>
      </p:pic>
      <p:pic>
        <p:nvPicPr>
          <p:cNvPr id="6" name="Picture 5">
            <a:extLst>
              <a:ext uri="{FF2B5EF4-FFF2-40B4-BE49-F238E27FC236}">
                <a16:creationId xmlns:a16="http://schemas.microsoft.com/office/drawing/2014/main" id="{4C782938-A4CA-6B81-BFDE-9E601A515C2F}"/>
              </a:ext>
            </a:extLst>
          </p:cNvPr>
          <p:cNvPicPr>
            <a:picLocks noChangeAspect="1"/>
          </p:cNvPicPr>
          <p:nvPr/>
        </p:nvPicPr>
        <p:blipFill>
          <a:blip r:embed="rId3"/>
          <a:stretch>
            <a:fillRect/>
          </a:stretch>
        </p:blipFill>
        <p:spPr>
          <a:xfrm>
            <a:off x="5888165" y="2882242"/>
            <a:ext cx="6096000" cy="3537696"/>
          </a:xfrm>
          <a:prstGeom prst="rect">
            <a:avLst/>
          </a:prstGeom>
        </p:spPr>
      </p:pic>
      <p:sp>
        <p:nvSpPr>
          <p:cNvPr id="4" name="Slide Number Placeholder 3">
            <a:extLst>
              <a:ext uri="{FF2B5EF4-FFF2-40B4-BE49-F238E27FC236}">
                <a16:creationId xmlns:a16="http://schemas.microsoft.com/office/drawing/2014/main" id="{5DECB60C-90C7-D5D0-A54D-852C7A6E2F6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3ED678AB-02B0-41B4-AC9A-DED9BD329528}" type="slidenum">
              <a:rPr lang="en-US" smtClean="0"/>
              <a:pPr defTabSz="914400">
                <a:spcAft>
                  <a:spcPts val="600"/>
                </a:spcAft>
              </a:pPr>
              <a:t>12</a:t>
            </a:fld>
            <a:endParaRPr lang="en-US"/>
          </a:p>
        </p:txBody>
      </p:sp>
      <p:sp>
        <p:nvSpPr>
          <p:cNvPr id="11" name="TextBox 10">
            <a:extLst>
              <a:ext uri="{FF2B5EF4-FFF2-40B4-BE49-F238E27FC236}">
                <a16:creationId xmlns:a16="http://schemas.microsoft.com/office/drawing/2014/main" id="{7082E0B1-0CCF-58D0-2463-945F6F7FED58}"/>
              </a:ext>
            </a:extLst>
          </p:cNvPr>
          <p:cNvSpPr txBox="1"/>
          <p:nvPr/>
        </p:nvSpPr>
        <p:spPr>
          <a:xfrm>
            <a:off x="9834850" y="6536809"/>
            <a:ext cx="6096000" cy="369332"/>
          </a:xfrm>
          <a:prstGeom prst="rect">
            <a:avLst/>
          </a:prstGeom>
          <a:noFill/>
        </p:spPr>
        <p:txBody>
          <a:bodyPr wrap="square">
            <a:spAutoFit/>
          </a:bodyPr>
          <a:lstStyle/>
          <a:p>
            <a:r>
              <a:rPr lang="en-US" b="1"/>
              <a:t>YURAJA SOHEL KADARI</a:t>
            </a:r>
          </a:p>
        </p:txBody>
      </p:sp>
      <p:sp>
        <p:nvSpPr>
          <p:cNvPr id="12" name="TextBox 11">
            <a:extLst>
              <a:ext uri="{FF2B5EF4-FFF2-40B4-BE49-F238E27FC236}">
                <a16:creationId xmlns:a16="http://schemas.microsoft.com/office/drawing/2014/main" id="{2FC57795-4E64-91AF-AA22-C6536DCCA289}"/>
              </a:ext>
            </a:extLst>
          </p:cNvPr>
          <p:cNvSpPr txBox="1"/>
          <p:nvPr/>
        </p:nvSpPr>
        <p:spPr>
          <a:xfrm>
            <a:off x="207835" y="763698"/>
            <a:ext cx="4149970" cy="2047537"/>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As you can see in the below visualization customer having age group between 45 to 50 having high chances to leave the Services.</a:t>
            </a:r>
          </a:p>
          <a:p>
            <a:pPr algn="just"/>
            <a:r>
              <a:rPr lang="en-US">
                <a:latin typeface="Times New Roman" panose="02020603050405020304" pitchFamily="18" charset="0"/>
                <a:cs typeface="Times New Roman" panose="02020603050405020304" pitchFamily="18" charset="0"/>
              </a:rPr>
              <a:t>The code for getting the visualization is given : </a:t>
            </a:r>
          </a:p>
          <a:p>
            <a:pPr algn="just"/>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EAD6F6D-DCD3-4C27-F872-7536E3A6A6B3}"/>
              </a:ext>
            </a:extLst>
          </p:cNvPr>
          <p:cNvSpPr txBox="1"/>
          <p:nvPr/>
        </p:nvSpPr>
        <p:spPr>
          <a:xfrm>
            <a:off x="4733097" y="725453"/>
            <a:ext cx="7070518" cy="2031325"/>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ggplot(data = </a:t>
            </a:r>
            <a:r>
              <a:rPr lang="en-US" err="1">
                <a:latin typeface="Times New Roman" panose="02020603050405020304" pitchFamily="18" charset="0"/>
                <a:cs typeface="Times New Roman" panose="02020603050405020304" pitchFamily="18" charset="0"/>
              </a:rPr>
              <a:t>Bank_churners</a:t>
            </a:r>
            <a:r>
              <a:rPr lang="en-US">
                <a:latin typeface="Times New Roman" panose="02020603050405020304" pitchFamily="18" charset="0"/>
                <a:cs typeface="Times New Roman" panose="02020603050405020304" pitchFamily="18" charset="0"/>
              </a:rPr>
              <a:t>,       mapping = </a:t>
            </a:r>
            <a:r>
              <a:rPr lang="en-US" err="1">
                <a:latin typeface="Times New Roman" panose="02020603050405020304" pitchFamily="18" charset="0"/>
                <a:cs typeface="Times New Roman" panose="02020603050405020304" pitchFamily="18" charset="0"/>
              </a:rPr>
              <a:t>aes</a:t>
            </a:r>
            <a:r>
              <a:rPr lang="en-US">
                <a:latin typeface="Times New Roman" panose="02020603050405020304" pitchFamily="18" charset="0"/>
                <a:cs typeface="Times New Roman" panose="02020603050405020304" pitchFamily="18" charset="0"/>
              </a:rPr>
              <a:t>(x = </a:t>
            </a:r>
            <a:r>
              <a:rPr lang="en-US" err="1">
                <a:latin typeface="Times New Roman" panose="02020603050405020304" pitchFamily="18" charset="0"/>
                <a:cs typeface="Times New Roman" panose="02020603050405020304" pitchFamily="18" charset="0"/>
              </a:rPr>
              <a:t>Customer_Age,color</a:t>
            </a:r>
            <a:r>
              <a:rPr lang="en-US">
                <a:latin typeface="Times New Roman" panose="02020603050405020304" pitchFamily="18" charset="0"/>
                <a:cs typeface="Times New Roman" panose="02020603050405020304" pitchFamily="18" charset="0"/>
              </a:rPr>
              <a:t> = </a:t>
            </a:r>
            <a:r>
              <a:rPr lang="en-US" err="1">
                <a:latin typeface="Times New Roman" panose="02020603050405020304" pitchFamily="18" charset="0"/>
                <a:cs typeface="Times New Roman" panose="02020603050405020304" pitchFamily="18" charset="0"/>
              </a:rPr>
              <a:t>Card_Category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geom_histogram</a:t>
            </a:r>
            <a:r>
              <a:rPr lang="en-US">
                <a:latin typeface="Times New Roman" panose="02020603050405020304" pitchFamily="18" charset="0"/>
                <a:cs typeface="Times New Roman" panose="02020603050405020304" pitchFamily="18" charset="0"/>
              </a:rPr>
              <a:t>(</a:t>
            </a:r>
            <a:r>
              <a:rPr lang="en-US" err="1">
                <a:latin typeface="Times New Roman" panose="02020603050405020304" pitchFamily="18" charset="0"/>
                <a:cs typeface="Times New Roman" panose="02020603050405020304" pitchFamily="18" charset="0"/>
              </a:rPr>
              <a:t>binwidth</a:t>
            </a:r>
            <a:r>
              <a:rPr lang="en-US">
                <a:latin typeface="Times New Roman" panose="02020603050405020304" pitchFamily="18" charset="0"/>
                <a:cs typeface="Times New Roman" panose="02020603050405020304" pitchFamily="18" charset="0"/>
              </a:rPr>
              <a:t> = 0.8) +</a:t>
            </a:r>
            <a:r>
              <a:rPr lang="en-US" err="1">
                <a:latin typeface="Times New Roman" panose="02020603050405020304" pitchFamily="18" charset="0"/>
                <a:cs typeface="Times New Roman" panose="02020603050405020304" pitchFamily="18" charset="0"/>
              </a:rPr>
              <a:t>facet_wrap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Card_Category</a:t>
            </a:r>
            <a:r>
              <a:rPr lang="en-US">
                <a:latin typeface="Times New Roman" panose="02020603050405020304" pitchFamily="18" charset="0"/>
                <a:cs typeface="Times New Roman" panose="02020603050405020304" pitchFamily="18" charset="0"/>
              </a:rPr>
              <a:t>) +labs(title ="Customer age vs Card category by Attrition </a:t>
            </a:r>
            <a:r>
              <a:rPr lang="en-US" err="1">
                <a:latin typeface="Times New Roman" panose="02020603050405020304" pitchFamily="18" charset="0"/>
                <a:cs typeface="Times New Roman" panose="02020603050405020304" pitchFamily="18" charset="0"/>
              </a:rPr>
              <a:t>Flag",x</a:t>
            </a:r>
            <a:r>
              <a:rPr lang="en-US">
                <a:latin typeface="Times New Roman" panose="02020603050405020304" pitchFamily="18" charset="0"/>
                <a:cs typeface="Times New Roman" panose="02020603050405020304" pitchFamily="18" charset="0"/>
              </a:rPr>
              <a:t> = "Customer </a:t>
            </a:r>
            <a:r>
              <a:rPr lang="en-US" err="1">
                <a:latin typeface="Times New Roman" panose="02020603050405020304" pitchFamily="18" charset="0"/>
                <a:cs typeface="Times New Roman" panose="02020603050405020304" pitchFamily="18" charset="0"/>
              </a:rPr>
              <a:t>Age",y</a:t>
            </a:r>
            <a:r>
              <a:rPr lang="en-US">
                <a:latin typeface="Times New Roman" panose="02020603050405020304" pitchFamily="18" charset="0"/>
                <a:cs typeface="Times New Roman" panose="02020603050405020304" pitchFamily="18" charset="0"/>
              </a:rPr>
              <a:t> = "Count") +  </a:t>
            </a:r>
            <a:r>
              <a:rPr lang="en-US" err="1">
                <a:latin typeface="Times New Roman" panose="02020603050405020304" pitchFamily="18" charset="0"/>
                <a:cs typeface="Times New Roman" panose="02020603050405020304" pitchFamily="18" charset="0"/>
              </a:rPr>
              <a:t>scale_color_discrete</a:t>
            </a:r>
            <a:r>
              <a:rPr lang="en-US">
                <a:latin typeface="Times New Roman" panose="02020603050405020304" pitchFamily="18" charset="0"/>
                <a:cs typeface="Times New Roman" panose="02020603050405020304" pitchFamily="18" charset="0"/>
              </a:rPr>
              <a:t>(name = "Card Category") +</a:t>
            </a:r>
            <a:r>
              <a:rPr lang="en-US" err="1">
                <a:latin typeface="Times New Roman" panose="02020603050405020304" pitchFamily="18" charset="0"/>
                <a:cs typeface="Times New Roman" panose="02020603050405020304" pitchFamily="18" charset="0"/>
              </a:rPr>
              <a:t>theme_light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facet_wrap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Card_Category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facet_grid</a:t>
            </a:r>
            <a:r>
              <a:rPr lang="en-US">
                <a:latin typeface="Times New Roman" panose="02020603050405020304" pitchFamily="18" charset="0"/>
                <a:cs typeface="Times New Roman" panose="02020603050405020304" pitchFamily="18" charset="0"/>
              </a:rPr>
              <a:t>(. ~ </a:t>
            </a:r>
            <a:r>
              <a:rPr lang="en-US" err="1">
                <a:latin typeface="Times New Roman" panose="02020603050405020304" pitchFamily="18" charset="0"/>
                <a:cs typeface="Times New Roman" panose="02020603050405020304" pitchFamily="18" charset="0"/>
              </a:rPr>
              <a:t>Attrition_Flag</a:t>
            </a:r>
            <a:r>
              <a:rPr lang="en-US">
                <a:latin typeface="Times New Roman" panose="02020603050405020304" pitchFamily="18" charset="0"/>
                <a:cs typeface="Times New Roman" panose="02020603050405020304" pitchFamily="18" charset="0"/>
              </a:rPr>
              <a:t>)</a:t>
            </a:r>
          </a:p>
          <a:p>
            <a:pPr algn="just"/>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11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00E38-AA3A-7597-53E3-13A9D1348197}"/>
              </a:ext>
            </a:extLst>
          </p:cNvPr>
          <p:cNvSpPr>
            <a:spLocks noGrp="1"/>
          </p:cNvSpPr>
          <p:nvPr>
            <p:ph type="title"/>
          </p:nvPr>
        </p:nvSpPr>
        <p:spPr>
          <a:xfrm>
            <a:off x="0" y="206476"/>
            <a:ext cx="11353800" cy="766917"/>
          </a:xfrm>
        </p:spPr>
        <p:txBody>
          <a:bodyPr>
            <a:normAutofit/>
          </a:bodyPr>
          <a:lstStyle/>
          <a:p>
            <a:r>
              <a:rPr lang="en-US" sz="3600" b="1">
                <a:latin typeface="Times New Roman" panose="02020603050405020304" pitchFamily="18" charset="0"/>
                <a:cs typeface="Times New Roman" panose="02020603050405020304" pitchFamily="18" charset="0"/>
              </a:rPr>
              <a:t>Why not other features is selected ?</a:t>
            </a:r>
          </a:p>
        </p:txBody>
      </p:sp>
      <p:sp>
        <p:nvSpPr>
          <p:cNvPr id="3" name="Content Placeholder 2">
            <a:extLst>
              <a:ext uri="{FF2B5EF4-FFF2-40B4-BE49-F238E27FC236}">
                <a16:creationId xmlns:a16="http://schemas.microsoft.com/office/drawing/2014/main" id="{0C6502C9-5BD3-4A01-DA92-515D8AFF5D2B}"/>
              </a:ext>
            </a:extLst>
          </p:cNvPr>
          <p:cNvSpPr>
            <a:spLocks noGrp="1"/>
          </p:cNvSpPr>
          <p:nvPr>
            <p:ph idx="1"/>
          </p:nvPr>
        </p:nvSpPr>
        <p:spPr>
          <a:xfrm>
            <a:off x="196645" y="973395"/>
            <a:ext cx="3274142" cy="5555224"/>
          </a:xfrm>
        </p:spPr>
        <p:txBody>
          <a:bodyPr>
            <a:normAutofit/>
          </a:bodyPr>
          <a:lstStyle/>
          <a:p>
            <a:pPr algn="just"/>
            <a:r>
              <a:rPr lang="en-US" sz="2000">
                <a:latin typeface="Times New Roman" panose="02020603050405020304" pitchFamily="18" charset="0"/>
                <a:cs typeface="Times New Roman" panose="02020603050405020304" pitchFamily="18" charset="0"/>
              </a:rPr>
              <a:t>Here we are taking other variables visualization for visualizing the output.</a:t>
            </a:r>
          </a:p>
          <a:p>
            <a:pPr algn="just"/>
            <a:r>
              <a:rPr lang="en-US" sz="2000">
                <a:latin typeface="Times New Roman" panose="02020603050405020304" pitchFamily="18" charset="0"/>
                <a:cs typeface="Times New Roman" panose="02020603050405020304" pitchFamily="18" charset="0"/>
              </a:rPr>
              <a:t>So, the variable dependent count is not showing great result on why the customer are leaving the services.</a:t>
            </a:r>
          </a:p>
          <a:p>
            <a:pPr algn="just"/>
            <a:r>
              <a:rPr lang="en-US" sz="2000">
                <a:latin typeface="Times New Roman" panose="02020603050405020304" pitchFamily="18" charset="0"/>
                <a:cs typeface="Times New Roman" panose="02020603050405020304" pitchFamily="18" charset="0"/>
              </a:rPr>
              <a:t>Whereas the variable Total transaction count Gives you the exact information which customer are leaving the services from which category.</a:t>
            </a:r>
          </a:p>
          <a:p>
            <a:pPr algn="just"/>
            <a:r>
              <a:rPr lang="en-US" sz="2000">
                <a:latin typeface="Times New Roman" panose="02020603050405020304" pitchFamily="18" charset="0"/>
                <a:cs typeface="Times New Roman" panose="02020603050405020304" pitchFamily="18" charset="0"/>
              </a:rPr>
              <a:t>This is one of the reason why I Didn’t select this features.</a:t>
            </a:r>
          </a:p>
        </p:txBody>
      </p:sp>
      <p:sp>
        <p:nvSpPr>
          <p:cNvPr id="4" name="Slide Number Placeholder 3">
            <a:extLst>
              <a:ext uri="{FF2B5EF4-FFF2-40B4-BE49-F238E27FC236}">
                <a16:creationId xmlns:a16="http://schemas.microsoft.com/office/drawing/2014/main" id="{E8547566-91D4-75CC-26F0-C82473F34BAD}"/>
              </a:ext>
            </a:extLst>
          </p:cNvPr>
          <p:cNvSpPr>
            <a:spLocks noGrp="1"/>
          </p:cNvSpPr>
          <p:nvPr>
            <p:ph type="sldNum" sz="quarter" idx="12"/>
          </p:nvPr>
        </p:nvSpPr>
        <p:spPr/>
        <p:txBody>
          <a:bodyPr/>
          <a:lstStyle/>
          <a:p>
            <a:fld id="{3ED678AB-02B0-41B4-AC9A-DED9BD329528}" type="slidenum">
              <a:rPr lang="en-US" smtClean="0"/>
              <a:t>13</a:t>
            </a:fld>
            <a:endParaRPr lang="en-US"/>
          </a:p>
        </p:txBody>
      </p:sp>
      <p:sp>
        <p:nvSpPr>
          <p:cNvPr id="5" name="TextBox 4">
            <a:extLst>
              <a:ext uri="{FF2B5EF4-FFF2-40B4-BE49-F238E27FC236}">
                <a16:creationId xmlns:a16="http://schemas.microsoft.com/office/drawing/2014/main" id="{411D3229-B3C8-D3F2-DBBD-705622DE6451}"/>
              </a:ext>
            </a:extLst>
          </p:cNvPr>
          <p:cNvSpPr txBox="1"/>
          <p:nvPr/>
        </p:nvSpPr>
        <p:spPr>
          <a:xfrm>
            <a:off x="9834850" y="6536809"/>
            <a:ext cx="6096000" cy="369332"/>
          </a:xfrm>
          <a:prstGeom prst="rect">
            <a:avLst/>
          </a:prstGeom>
          <a:noFill/>
        </p:spPr>
        <p:txBody>
          <a:bodyPr wrap="square">
            <a:spAutoFit/>
          </a:bodyPr>
          <a:lstStyle/>
          <a:p>
            <a:r>
              <a:rPr lang="en-US" b="1"/>
              <a:t>YURAJA SOHEL KADARI</a:t>
            </a:r>
          </a:p>
        </p:txBody>
      </p:sp>
      <p:pic>
        <p:nvPicPr>
          <p:cNvPr id="11" name="Picture 10">
            <a:extLst>
              <a:ext uri="{FF2B5EF4-FFF2-40B4-BE49-F238E27FC236}">
                <a16:creationId xmlns:a16="http://schemas.microsoft.com/office/drawing/2014/main" id="{81EE7D11-45A2-7274-046E-E0768FFF5FE0}"/>
              </a:ext>
            </a:extLst>
          </p:cNvPr>
          <p:cNvPicPr>
            <a:picLocks noChangeAspect="1"/>
          </p:cNvPicPr>
          <p:nvPr/>
        </p:nvPicPr>
        <p:blipFill>
          <a:blip r:embed="rId2"/>
          <a:stretch>
            <a:fillRect/>
          </a:stretch>
        </p:blipFill>
        <p:spPr>
          <a:xfrm>
            <a:off x="3667432" y="973393"/>
            <a:ext cx="8287404" cy="5253256"/>
          </a:xfrm>
          <a:prstGeom prst="rect">
            <a:avLst/>
          </a:prstGeom>
        </p:spPr>
      </p:pic>
    </p:spTree>
    <p:extLst>
      <p:ext uri="{BB962C8B-B14F-4D97-AF65-F5344CB8AC3E}">
        <p14:creationId xmlns:p14="http://schemas.microsoft.com/office/powerpoint/2010/main" val="900988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9E319-3B6A-A6F7-BE17-35B10A8B24BF}"/>
              </a:ext>
            </a:extLst>
          </p:cNvPr>
          <p:cNvSpPr>
            <a:spLocks noGrp="1"/>
          </p:cNvSpPr>
          <p:nvPr>
            <p:ph type="title"/>
          </p:nvPr>
        </p:nvSpPr>
        <p:spPr>
          <a:xfrm>
            <a:off x="68826" y="136526"/>
            <a:ext cx="11887200" cy="630390"/>
          </a:xfrm>
        </p:spPr>
        <p:txBody>
          <a:bodyPr>
            <a:normAutofit/>
          </a:bodyPr>
          <a:lstStyle/>
          <a:p>
            <a:r>
              <a:rPr lang="en-US" sz="3600" b="1">
                <a:latin typeface="Times New Roman" panose="02020603050405020304" pitchFamily="18" charset="0"/>
                <a:cs typeface="Times New Roman" panose="02020603050405020304" pitchFamily="18" charset="0"/>
              </a:rPr>
              <a:t>Which card category sales should be increased and how ?</a:t>
            </a:r>
          </a:p>
        </p:txBody>
      </p:sp>
      <p:sp>
        <p:nvSpPr>
          <p:cNvPr id="3" name="Content Placeholder 2">
            <a:extLst>
              <a:ext uri="{FF2B5EF4-FFF2-40B4-BE49-F238E27FC236}">
                <a16:creationId xmlns:a16="http://schemas.microsoft.com/office/drawing/2014/main" id="{95C0F7E9-0EC9-0DCE-18E7-E087A9D01B92}"/>
              </a:ext>
            </a:extLst>
          </p:cNvPr>
          <p:cNvSpPr>
            <a:spLocks noGrp="1"/>
          </p:cNvSpPr>
          <p:nvPr>
            <p:ph idx="1"/>
          </p:nvPr>
        </p:nvSpPr>
        <p:spPr>
          <a:xfrm>
            <a:off x="137653" y="1002890"/>
            <a:ext cx="3362631" cy="5353460"/>
          </a:xfrm>
        </p:spPr>
        <p:txBody>
          <a:bodyPr>
            <a:normAutofit/>
          </a:bodyPr>
          <a:lstStyle/>
          <a:p>
            <a:pPr algn="just"/>
            <a:r>
              <a:rPr lang="en-US" sz="2400">
                <a:latin typeface="Times New Roman" panose="02020603050405020304" pitchFamily="18" charset="0"/>
                <a:cs typeface="Times New Roman" panose="02020603050405020304" pitchFamily="18" charset="0"/>
              </a:rPr>
              <a:t>Here you can see platinum card category need more sales over other card category.</a:t>
            </a:r>
          </a:p>
          <a:p>
            <a:pPr algn="just"/>
            <a:r>
              <a:rPr lang="en-US" sz="2400">
                <a:latin typeface="Times New Roman" panose="02020603050405020304" pitchFamily="18" charset="0"/>
                <a:cs typeface="Times New Roman" panose="02020603050405020304" pitchFamily="18" charset="0"/>
              </a:rPr>
              <a:t>As the customers in platinum and gold card category is drastically less than blue card we need to promote more offers for platinum and gold category members.</a:t>
            </a:r>
          </a:p>
          <a:p>
            <a:pPr algn="just"/>
            <a:r>
              <a:rPr lang="en-US" sz="2400">
                <a:latin typeface="Times New Roman" panose="02020603050405020304" pitchFamily="18" charset="0"/>
                <a:cs typeface="Times New Roman" panose="02020603050405020304" pitchFamily="18" charset="0"/>
              </a:rPr>
              <a:t>Hence using above analysis we can increased the sales.</a:t>
            </a:r>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0CFB954-F90D-4C8D-EC60-0C159EFDB762}"/>
              </a:ext>
            </a:extLst>
          </p:cNvPr>
          <p:cNvSpPr>
            <a:spLocks noGrp="1"/>
          </p:cNvSpPr>
          <p:nvPr>
            <p:ph type="sldNum" sz="quarter" idx="12"/>
          </p:nvPr>
        </p:nvSpPr>
        <p:spPr/>
        <p:txBody>
          <a:bodyPr/>
          <a:lstStyle/>
          <a:p>
            <a:fld id="{3ED678AB-02B0-41B4-AC9A-DED9BD329528}" type="slidenum">
              <a:rPr lang="en-US" smtClean="0"/>
              <a:t>14</a:t>
            </a:fld>
            <a:endParaRPr lang="en-US"/>
          </a:p>
        </p:txBody>
      </p:sp>
      <p:sp>
        <p:nvSpPr>
          <p:cNvPr id="5" name="TextBox 4">
            <a:extLst>
              <a:ext uri="{FF2B5EF4-FFF2-40B4-BE49-F238E27FC236}">
                <a16:creationId xmlns:a16="http://schemas.microsoft.com/office/drawing/2014/main" id="{90F70F11-4E36-E048-C206-5FFB4987B3A1}"/>
              </a:ext>
            </a:extLst>
          </p:cNvPr>
          <p:cNvSpPr txBox="1"/>
          <p:nvPr/>
        </p:nvSpPr>
        <p:spPr>
          <a:xfrm>
            <a:off x="9834850" y="6536809"/>
            <a:ext cx="6096000" cy="369332"/>
          </a:xfrm>
          <a:prstGeom prst="rect">
            <a:avLst/>
          </a:prstGeom>
          <a:noFill/>
        </p:spPr>
        <p:txBody>
          <a:bodyPr wrap="square">
            <a:spAutoFit/>
          </a:bodyPr>
          <a:lstStyle/>
          <a:p>
            <a:r>
              <a:rPr lang="en-US" b="1" dirty="0"/>
              <a:t>YURAJA SOHEL KADARI</a:t>
            </a:r>
          </a:p>
        </p:txBody>
      </p:sp>
      <p:pic>
        <p:nvPicPr>
          <p:cNvPr id="7" name="Picture 6">
            <a:extLst>
              <a:ext uri="{FF2B5EF4-FFF2-40B4-BE49-F238E27FC236}">
                <a16:creationId xmlns:a16="http://schemas.microsoft.com/office/drawing/2014/main" id="{A01CF2AB-D0D6-0008-628A-322D7A32E3DD}"/>
              </a:ext>
            </a:extLst>
          </p:cNvPr>
          <p:cNvPicPr>
            <a:picLocks noChangeAspect="1"/>
          </p:cNvPicPr>
          <p:nvPr/>
        </p:nvPicPr>
        <p:blipFill>
          <a:blip r:embed="rId2"/>
          <a:stretch>
            <a:fillRect/>
          </a:stretch>
        </p:blipFill>
        <p:spPr>
          <a:xfrm>
            <a:off x="3660261" y="1002890"/>
            <a:ext cx="8295765" cy="5353460"/>
          </a:xfrm>
          <a:prstGeom prst="rect">
            <a:avLst/>
          </a:prstGeom>
        </p:spPr>
      </p:pic>
    </p:spTree>
    <p:extLst>
      <p:ext uri="{BB962C8B-B14F-4D97-AF65-F5344CB8AC3E}">
        <p14:creationId xmlns:p14="http://schemas.microsoft.com/office/powerpoint/2010/main" val="2773960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7A3DF-30D3-8AFE-CB95-889428D90CD9}"/>
              </a:ext>
            </a:extLst>
          </p:cNvPr>
          <p:cNvSpPr>
            <a:spLocks noGrp="1"/>
          </p:cNvSpPr>
          <p:nvPr>
            <p:ph type="title"/>
          </p:nvPr>
        </p:nvSpPr>
        <p:spPr>
          <a:xfrm>
            <a:off x="130277" y="18256"/>
            <a:ext cx="11550446" cy="915810"/>
          </a:xfrm>
        </p:spPr>
        <p:txBody>
          <a:bodyPr/>
          <a:lstStyle/>
          <a:p>
            <a:r>
              <a:rPr lang="en-US" dirty="0">
                <a:latin typeface="Times New Roman" panose="02020603050405020304" pitchFamily="18" charset="0"/>
                <a:cs typeface="Times New Roman" panose="02020603050405020304" pitchFamily="18" charset="0"/>
              </a:rPr>
              <a:t>Feedback from Professor</a:t>
            </a:r>
          </a:p>
        </p:txBody>
      </p:sp>
      <p:sp>
        <p:nvSpPr>
          <p:cNvPr id="3" name="Content Placeholder 2">
            <a:extLst>
              <a:ext uri="{FF2B5EF4-FFF2-40B4-BE49-F238E27FC236}">
                <a16:creationId xmlns:a16="http://schemas.microsoft.com/office/drawing/2014/main" id="{292B756B-0F3B-00EE-1B76-D1F35433CDC8}"/>
              </a:ext>
            </a:extLst>
          </p:cNvPr>
          <p:cNvSpPr>
            <a:spLocks noGrp="1"/>
          </p:cNvSpPr>
          <p:nvPr>
            <p:ph idx="1"/>
          </p:nvPr>
        </p:nvSpPr>
        <p:spPr>
          <a:xfrm>
            <a:off x="130277" y="1081549"/>
            <a:ext cx="11550446" cy="5093110"/>
          </a:xfrm>
        </p:spPr>
        <p:txBody>
          <a:bodyPr/>
          <a:lstStyle/>
          <a:p>
            <a:r>
              <a:rPr lang="en-US" dirty="0">
                <a:latin typeface="Times New Roman" panose="02020603050405020304" pitchFamily="18" charset="0"/>
                <a:cs typeface="Times New Roman" panose="02020603050405020304" pitchFamily="18" charset="0"/>
              </a:rPr>
              <a:t>As professor said : The objective is not only to identify potential customers who are discontinuing the use of credit card services but also to propose a solution to address the issue.</a:t>
            </a:r>
          </a:p>
          <a:p>
            <a:r>
              <a:rPr lang="en-US" dirty="0">
                <a:latin typeface="Times New Roman" panose="02020603050405020304" pitchFamily="18" charset="0"/>
                <a:cs typeface="Times New Roman" panose="02020603050405020304" pitchFamily="18" charset="0"/>
              </a:rPr>
              <a:t>It is given on slide 14 that we can provide more offers to platinum and gold members so its sales can be increased.</a:t>
            </a:r>
          </a:p>
          <a:p>
            <a:r>
              <a:rPr lang="en-US" dirty="0">
                <a:latin typeface="Times New Roman" panose="02020603050405020304" pitchFamily="18" charset="0"/>
                <a:cs typeface="Times New Roman" panose="02020603050405020304" pitchFamily="18" charset="0"/>
              </a:rPr>
              <a:t>We can provide more offer to the customer whose age is between 40-55.</a:t>
            </a:r>
          </a:p>
          <a:p>
            <a:r>
              <a:rPr lang="en-US" dirty="0">
                <a:latin typeface="Times New Roman" panose="02020603050405020304" pitchFamily="18" charset="0"/>
                <a:cs typeface="Times New Roman" panose="02020603050405020304" pitchFamily="18" charset="0"/>
              </a:rPr>
              <a:t>We can provide addition offer to the customer whose salary range is less than $40K.</a:t>
            </a:r>
          </a:p>
          <a:p>
            <a:r>
              <a:rPr lang="en-US" dirty="0">
                <a:latin typeface="Times New Roman" panose="02020603050405020304" pitchFamily="18" charset="0"/>
                <a:cs typeface="Times New Roman" panose="02020603050405020304" pitchFamily="18" charset="0"/>
              </a:rPr>
              <a:t>Through all the above measures we can solved the issue.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7759B3F-97B6-7EC2-CF3D-DC8A945FCA76}"/>
              </a:ext>
            </a:extLst>
          </p:cNvPr>
          <p:cNvSpPr>
            <a:spLocks noGrp="1"/>
          </p:cNvSpPr>
          <p:nvPr>
            <p:ph type="sldNum" sz="quarter" idx="12"/>
          </p:nvPr>
        </p:nvSpPr>
        <p:spPr/>
        <p:txBody>
          <a:bodyPr/>
          <a:lstStyle/>
          <a:p>
            <a:fld id="{3ED678AB-02B0-41B4-AC9A-DED9BD329528}" type="slidenum">
              <a:rPr lang="en-US" smtClean="0"/>
              <a:t>15</a:t>
            </a:fld>
            <a:endParaRPr lang="en-US"/>
          </a:p>
        </p:txBody>
      </p:sp>
      <p:sp>
        <p:nvSpPr>
          <p:cNvPr id="5" name="TextBox 4">
            <a:extLst>
              <a:ext uri="{FF2B5EF4-FFF2-40B4-BE49-F238E27FC236}">
                <a16:creationId xmlns:a16="http://schemas.microsoft.com/office/drawing/2014/main" id="{E3A18E5E-65E1-EE66-119F-03B847E776B6}"/>
              </a:ext>
            </a:extLst>
          </p:cNvPr>
          <p:cNvSpPr txBox="1"/>
          <p:nvPr/>
        </p:nvSpPr>
        <p:spPr>
          <a:xfrm>
            <a:off x="9834850" y="6536809"/>
            <a:ext cx="6096000" cy="369332"/>
          </a:xfrm>
          <a:prstGeom prst="rect">
            <a:avLst/>
          </a:prstGeom>
          <a:noFill/>
        </p:spPr>
        <p:txBody>
          <a:bodyPr wrap="square">
            <a:spAutoFit/>
          </a:bodyPr>
          <a:lstStyle/>
          <a:p>
            <a:r>
              <a:rPr lang="en-US" b="1" dirty="0"/>
              <a:t>YURAJA SOHEL KADARI</a:t>
            </a:r>
          </a:p>
        </p:txBody>
      </p:sp>
    </p:spTree>
    <p:extLst>
      <p:ext uri="{BB962C8B-B14F-4D97-AF65-F5344CB8AC3E}">
        <p14:creationId xmlns:p14="http://schemas.microsoft.com/office/powerpoint/2010/main" val="228578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4E264FB-C7E0-2BA4-5C0B-D52B2E35A88C}"/>
              </a:ext>
            </a:extLst>
          </p:cNvPr>
          <p:cNvGraphicFramePr>
            <a:graphicFrameLocks noChangeAspect="1"/>
          </p:cNvGraphicFramePr>
          <p:nvPr>
            <p:custDataLst>
              <p:tags r:id="rId1"/>
            </p:custDataLst>
            <p:extLst>
              <p:ext uri="{D42A27DB-BD31-4B8C-83A1-F6EECF244321}">
                <p14:modId xmlns:p14="http://schemas.microsoft.com/office/powerpoint/2010/main" val="37915883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8" progId="TCLayout.ActiveDocument.1">
                  <p:embed/>
                </p:oleObj>
              </mc:Choice>
              <mc:Fallback>
                <p:oleObj name="think-cell Slide" r:id="rId4" imgW="426" imgH="428" progId="TCLayout.ActiveDocument.1">
                  <p:embed/>
                  <p:pic>
                    <p:nvPicPr>
                      <p:cNvPr id="6" name="Object 5" hidden="1">
                        <a:extLst>
                          <a:ext uri="{FF2B5EF4-FFF2-40B4-BE49-F238E27FC236}">
                            <a16:creationId xmlns:a16="http://schemas.microsoft.com/office/drawing/2014/main" id="{74E264FB-C7E0-2BA4-5C0B-D52B2E35A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32F169A7-0FE5-B4DD-079F-32E6B7853D69}"/>
              </a:ext>
            </a:extLst>
          </p:cNvPr>
          <p:cNvPicPr>
            <a:picLocks noChangeAspect="1"/>
          </p:cNvPicPr>
          <p:nvPr/>
        </p:nvPicPr>
        <p:blipFill rotWithShape="1">
          <a:blip r:embed="rId6"/>
          <a:srcRect r="9096"/>
          <a:stretch/>
        </p:blipFill>
        <p:spPr>
          <a:xfrm>
            <a:off x="4478469" y="0"/>
            <a:ext cx="7713531" cy="6858000"/>
          </a:xfrm>
          <a:prstGeom prst="rect">
            <a:avLst/>
          </a:prstGeom>
        </p:spPr>
      </p:pic>
      <p:sp>
        <p:nvSpPr>
          <p:cNvPr id="2" name="Title 1">
            <a:extLst>
              <a:ext uri="{FF2B5EF4-FFF2-40B4-BE49-F238E27FC236}">
                <a16:creationId xmlns:a16="http://schemas.microsoft.com/office/drawing/2014/main" id="{8C867609-F891-6C90-0A82-C1DAA03E3404}"/>
              </a:ext>
            </a:extLst>
          </p:cNvPr>
          <p:cNvSpPr>
            <a:spLocks noGrp="1"/>
          </p:cNvSpPr>
          <p:nvPr>
            <p:ph type="title"/>
          </p:nvPr>
        </p:nvSpPr>
        <p:spPr>
          <a:xfrm>
            <a:off x="377506" y="1363415"/>
            <a:ext cx="4100963" cy="1325563"/>
          </a:xfr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vert="horz"/>
          <a:lstStyle/>
          <a:p>
            <a:pPr algn="ctr"/>
            <a:r>
              <a:rPr lang="en-US" sz="4400">
                <a:effectLst/>
                <a:latin typeface="Times New Roman" panose="02020603050405020304" pitchFamily="18" charset="0"/>
                <a:ea typeface="Times New Roman" panose="02020603050405020304" pitchFamily="18" charset="0"/>
              </a:rPr>
              <a:t>Attrition Count</a:t>
            </a:r>
          </a:p>
        </p:txBody>
      </p:sp>
      <p:sp>
        <p:nvSpPr>
          <p:cNvPr id="13" name="TextBox 12">
            <a:extLst>
              <a:ext uri="{FF2B5EF4-FFF2-40B4-BE49-F238E27FC236}">
                <a16:creationId xmlns:a16="http://schemas.microsoft.com/office/drawing/2014/main" id="{28DCC5F9-FCD7-BB91-5D7F-CD5106D76853}"/>
              </a:ext>
            </a:extLst>
          </p:cNvPr>
          <p:cNvSpPr txBox="1"/>
          <p:nvPr/>
        </p:nvSpPr>
        <p:spPr>
          <a:xfrm>
            <a:off x="451642" y="2920555"/>
            <a:ext cx="3873470" cy="2862322"/>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Data set contains </a:t>
            </a:r>
            <a:r>
              <a:rPr lang="en-US" u="sng">
                <a:solidFill>
                  <a:srgbClr val="00B050"/>
                </a:solidFill>
                <a:latin typeface="Times New Roman" panose="02020603050405020304" pitchFamily="18" charset="0"/>
                <a:cs typeface="Times New Roman" panose="02020603050405020304" pitchFamily="18" charset="0"/>
              </a:rPr>
              <a:t>86.9%</a:t>
            </a:r>
            <a:r>
              <a:rPr lang="en-US">
                <a:latin typeface="Times New Roman" panose="02020603050405020304" pitchFamily="18" charset="0"/>
                <a:cs typeface="Times New Roman" panose="02020603050405020304" pitchFamily="18" charset="0"/>
              </a:rPr>
              <a:t> of the customers who are using the bank services.</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It contains </a:t>
            </a:r>
            <a:r>
              <a:rPr lang="en-US" u="sng">
                <a:solidFill>
                  <a:srgbClr val="FF0000"/>
                </a:solidFill>
                <a:latin typeface="Times New Roman" panose="02020603050405020304" pitchFamily="18" charset="0"/>
                <a:cs typeface="Times New Roman" panose="02020603050405020304" pitchFamily="18" charset="0"/>
              </a:rPr>
              <a:t>13.1% </a:t>
            </a:r>
            <a:r>
              <a:rPr lang="en-US">
                <a:latin typeface="Times New Roman" panose="02020603050405020304" pitchFamily="18" charset="0"/>
                <a:cs typeface="Times New Roman" panose="02020603050405020304" pitchFamily="18" charset="0"/>
              </a:rPr>
              <a:t>of the customers who are not using the services of the bank.</a:t>
            </a:r>
          </a:p>
          <a:p>
            <a:pPr marL="285750" indent="-28575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Are there any specific feature/category/sub-category in which the customers are dropping off the bank services?</a:t>
            </a:r>
          </a:p>
        </p:txBody>
      </p:sp>
      <p:sp>
        <p:nvSpPr>
          <p:cNvPr id="10" name="TextBox 9">
            <a:extLst>
              <a:ext uri="{FF2B5EF4-FFF2-40B4-BE49-F238E27FC236}">
                <a16:creationId xmlns:a16="http://schemas.microsoft.com/office/drawing/2014/main" id="{DADA537E-C0FD-3573-9F60-5A0B7F5394B7}"/>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3" name="Slide Number Placeholder 2">
            <a:extLst>
              <a:ext uri="{FF2B5EF4-FFF2-40B4-BE49-F238E27FC236}">
                <a16:creationId xmlns:a16="http://schemas.microsoft.com/office/drawing/2014/main" id="{AABEDCC7-FC82-86A5-E5C3-BA8C421B3BAB}"/>
              </a:ext>
            </a:extLst>
          </p:cNvPr>
          <p:cNvSpPr>
            <a:spLocks noGrp="1"/>
          </p:cNvSpPr>
          <p:nvPr>
            <p:ph type="sldNum" sz="quarter" idx="12"/>
          </p:nvPr>
        </p:nvSpPr>
        <p:spPr>
          <a:xfrm>
            <a:off x="8763000" y="6092765"/>
            <a:ext cx="2743200" cy="365125"/>
          </a:xfrm>
        </p:spPr>
        <p:txBody>
          <a:bodyPr/>
          <a:lstStyle/>
          <a:p>
            <a:fld id="{3ED678AB-02B0-41B4-AC9A-DED9BD329528}" type="slidenum">
              <a:rPr lang="en-US" smtClean="0"/>
              <a:t>16</a:t>
            </a:fld>
            <a:endParaRPr lang="en-US"/>
          </a:p>
        </p:txBody>
      </p:sp>
    </p:spTree>
    <p:extLst>
      <p:ext uri="{BB962C8B-B14F-4D97-AF65-F5344CB8AC3E}">
        <p14:creationId xmlns:p14="http://schemas.microsoft.com/office/powerpoint/2010/main" val="3535273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4E264FB-C7E0-2BA4-5C0B-D52B2E35A88C}"/>
              </a:ext>
            </a:extLst>
          </p:cNvPr>
          <p:cNvGraphicFramePr>
            <a:graphicFrameLocks noChangeAspect="1"/>
          </p:cNvGraphicFramePr>
          <p:nvPr>
            <p:custDataLst>
              <p:tags r:id="rId1"/>
            </p:custDataLst>
            <p:extLst>
              <p:ext uri="{D42A27DB-BD31-4B8C-83A1-F6EECF244321}">
                <p14:modId xmlns:p14="http://schemas.microsoft.com/office/powerpoint/2010/main" val="34417163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8" progId="TCLayout.ActiveDocument.1">
                  <p:embed/>
                </p:oleObj>
              </mc:Choice>
              <mc:Fallback>
                <p:oleObj name="think-cell Slide" r:id="rId4" imgW="426" imgH="428" progId="TCLayout.ActiveDocument.1">
                  <p:embed/>
                  <p:pic>
                    <p:nvPicPr>
                      <p:cNvPr id="6" name="Object 5" hidden="1">
                        <a:extLst>
                          <a:ext uri="{FF2B5EF4-FFF2-40B4-BE49-F238E27FC236}">
                            <a16:creationId xmlns:a16="http://schemas.microsoft.com/office/drawing/2014/main" id="{74E264FB-C7E0-2BA4-5C0B-D52B2E35A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7" name="Picture 16">
            <a:extLst>
              <a:ext uri="{FF2B5EF4-FFF2-40B4-BE49-F238E27FC236}">
                <a16:creationId xmlns:a16="http://schemas.microsoft.com/office/drawing/2014/main" id="{3EBEBEEC-AD9B-305F-5E08-4AFB6F23C8FD}"/>
              </a:ext>
            </a:extLst>
          </p:cNvPr>
          <p:cNvPicPr>
            <a:picLocks noChangeAspect="1"/>
          </p:cNvPicPr>
          <p:nvPr/>
        </p:nvPicPr>
        <p:blipFill>
          <a:blip r:embed="rId6"/>
          <a:stretch>
            <a:fillRect/>
          </a:stretch>
        </p:blipFill>
        <p:spPr>
          <a:xfrm>
            <a:off x="1" y="4608"/>
            <a:ext cx="9274882" cy="6830538"/>
          </a:xfrm>
          <a:prstGeom prst="rect">
            <a:avLst/>
          </a:prstGeom>
        </p:spPr>
      </p:pic>
      <p:sp>
        <p:nvSpPr>
          <p:cNvPr id="9" name="TextBox 8">
            <a:extLst>
              <a:ext uri="{FF2B5EF4-FFF2-40B4-BE49-F238E27FC236}">
                <a16:creationId xmlns:a16="http://schemas.microsoft.com/office/drawing/2014/main" id="{D22FE04A-F69F-3EBC-73A3-5FB1EAF0FC81}"/>
              </a:ext>
            </a:extLst>
          </p:cNvPr>
          <p:cNvSpPr txBox="1"/>
          <p:nvPr/>
        </p:nvSpPr>
        <p:spPr>
          <a:xfrm>
            <a:off x="8192132" y="3275823"/>
            <a:ext cx="3263797" cy="2031325"/>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745 out of 786 (</a:t>
            </a:r>
            <a:r>
              <a:rPr lang="en-US" b="1">
                <a:latin typeface="Times New Roman" panose="02020603050405020304" pitchFamily="18" charset="0"/>
                <a:cs typeface="Times New Roman" panose="02020603050405020304" pitchFamily="18" charset="0"/>
              </a:rPr>
              <a:t>95%</a:t>
            </a:r>
            <a:r>
              <a:rPr lang="en-US">
                <a:latin typeface="Times New Roman" panose="02020603050405020304" pitchFamily="18" charset="0"/>
                <a:cs typeface="Times New Roman" panose="02020603050405020304" pitchFamily="18" charset="0"/>
              </a:rPr>
              <a:t>) churners are using bank services </a:t>
            </a:r>
            <a:r>
              <a:rPr lang="en-US" b="1">
                <a:latin typeface="Times New Roman" panose="02020603050405020304" pitchFamily="18" charset="0"/>
                <a:cs typeface="Times New Roman" panose="02020603050405020304" pitchFamily="18" charset="0"/>
              </a:rPr>
              <a:t>more than 2 years</a:t>
            </a:r>
            <a:r>
              <a:rPr lang="en-US">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338 out of 745 (</a:t>
            </a:r>
            <a:r>
              <a:rPr lang="en-US" b="1">
                <a:latin typeface="Times New Roman" panose="02020603050405020304" pitchFamily="18" charset="0"/>
                <a:cs typeface="Times New Roman" panose="02020603050405020304" pitchFamily="18" charset="0"/>
              </a:rPr>
              <a:t>45%</a:t>
            </a:r>
            <a:r>
              <a:rPr lang="en-US">
                <a:latin typeface="Times New Roman" panose="02020603050405020304" pitchFamily="18" charset="0"/>
                <a:cs typeface="Times New Roman" panose="02020603050405020304" pitchFamily="18" charset="0"/>
              </a:rPr>
              <a:t>) churners are the customers using services b/w </a:t>
            </a:r>
            <a:r>
              <a:rPr lang="en-US" b="1">
                <a:latin typeface="Times New Roman" panose="02020603050405020304" pitchFamily="18" charset="0"/>
                <a:cs typeface="Times New Roman" panose="02020603050405020304" pitchFamily="18" charset="0"/>
              </a:rPr>
              <a:t>3 to 3-1/2 years</a:t>
            </a:r>
            <a:r>
              <a:rPr lang="en-US">
                <a:latin typeface="Times New Roman" panose="02020603050405020304" pitchFamily="18" charset="0"/>
                <a:cs typeface="Times New Roman" panose="02020603050405020304" pitchFamily="18" charset="0"/>
              </a:rPr>
              <a:t>.</a:t>
            </a:r>
          </a:p>
        </p:txBody>
      </p:sp>
      <p:sp>
        <p:nvSpPr>
          <p:cNvPr id="10" name="Title 1">
            <a:extLst>
              <a:ext uri="{FF2B5EF4-FFF2-40B4-BE49-F238E27FC236}">
                <a16:creationId xmlns:a16="http://schemas.microsoft.com/office/drawing/2014/main" id="{41145529-4C3A-620A-025A-1D87AD056A9E}"/>
              </a:ext>
            </a:extLst>
          </p:cNvPr>
          <p:cNvSpPr txBox="1">
            <a:spLocks/>
          </p:cNvSpPr>
          <p:nvPr/>
        </p:nvSpPr>
        <p:spPr>
          <a:xfrm>
            <a:off x="7950186" y="1236133"/>
            <a:ext cx="3954011" cy="1325563"/>
          </a:xfrm>
          <a:prstGeom prst="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lvl1pPr algn="ctr">
              <a:lnSpc>
                <a:spcPct val="90000"/>
              </a:lnSpc>
              <a:spcBef>
                <a:spcPct val="0"/>
              </a:spcBef>
              <a:buNone/>
              <a:defRPr sz="4400">
                <a:solidFill>
                  <a:schemeClr val="dk1"/>
                </a:solidFill>
                <a:effectLst/>
                <a:latin typeface="Times New Roman" panose="02020603050405020304" pitchFamily="18" charset="0"/>
                <a:ea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Months on book</a:t>
            </a:r>
          </a:p>
          <a:p>
            <a:r>
              <a:rPr lang="en-US" sz="2000"/>
              <a:t>(Period of relationship with bank)</a:t>
            </a:r>
          </a:p>
        </p:txBody>
      </p:sp>
      <p:pic>
        <p:nvPicPr>
          <p:cNvPr id="20" name="Picture 19">
            <a:extLst>
              <a:ext uri="{FF2B5EF4-FFF2-40B4-BE49-F238E27FC236}">
                <a16:creationId xmlns:a16="http://schemas.microsoft.com/office/drawing/2014/main" id="{CBC0359A-9CD5-67E5-E22B-5E2382CA897B}"/>
              </a:ext>
            </a:extLst>
          </p:cNvPr>
          <p:cNvPicPr>
            <a:picLocks noChangeAspect="1"/>
          </p:cNvPicPr>
          <p:nvPr/>
        </p:nvPicPr>
        <p:blipFill rotWithShape="1">
          <a:blip r:embed="rId7"/>
          <a:srcRect b="4632"/>
          <a:stretch/>
        </p:blipFill>
        <p:spPr>
          <a:xfrm>
            <a:off x="1000964" y="229080"/>
            <a:ext cx="3015289" cy="1264160"/>
          </a:xfrm>
          <a:prstGeom prst="rect">
            <a:avLst/>
          </a:prstGeom>
          <a:ln>
            <a:solidFill>
              <a:schemeClr val="tx1"/>
            </a:solidFill>
          </a:ln>
        </p:spPr>
      </p:pic>
      <p:sp>
        <p:nvSpPr>
          <p:cNvPr id="4" name="TextBox 3">
            <a:extLst>
              <a:ext uri="{FF2B5EF4-FFF2-40B4-BE49-F238E27FC236}">
                <a16:creationId xmlns:a16="http://schemas.microsoft.com/office/drawing/2014/main" id="{73380592-D770-11F5-8ACF-677BEEE521A6}"/>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7" name="Slide Number Placeholder 2">
            <a:extLst>
              <a:ext uri="{FF2B5EF4-FFF2-40B4-BE49-F238E27FC236}">
                <a16:creationId xmlns:a16="http://schemas.microsoft.com/office/drawing/2014/main" id="{D5AA6E15-8BA9-8AA7-804F-B5885CCACC63}"/>
              </a:ext>
            </a:extLst>
          </p:cNvPr>
          <p:cNvSpPr>
            <a:spLocks noGrp="1"/>
          </p:cNvSpPr>
          <p:nvPr>
            <p:ph type="sldNum" sz="quarter" idx="12"/>
          </p:nvPr>
        </p:nvSpPr>
        <p:spPr>
          <a:xfrm>
            <a:off x="8763000" y="6092765"/>
            <a:ext cx="2743200" cy="365125"/>
          </a:xfrm>
        </p:spPr>
        <p:txBody>
          <a:bodyPr/>
          <a:lstStyle/>
          <a:p>
            <a:fld id="{3ED678AB-02B0-41B4-AC9A-DED9BD329528}" type="slidenum">
              <a:rPr lang="en-US" smtClean="0"/>
              <a:t>17</a:t>
            </a:fld>
            <a:endParaRPr lang="en-US"/>
          </a:p>
        </p:txBody>
      </p:sp>
      <p:sp>
        <p:nvSpPr>
          <p:cNvPr id="8" name="TextBox 7">
            <a:extLst>
              <a:ext uri="{FF2B5EF4-FFF2-40B4-BE49-F238E27FC236}">
                <a16:creationId xmlns:a16="http://schemas.microsoft.com/office/drawing/2014/main" id="{3F693D28-CF9D-F66E-0A3B-291205C051D6}"/>
              </a:ext>
            </a:extLst>
          </p:cNvPr>
          <p:cNvSpPr txBox="1"/>
          <p:nvPr/>
        </p:nvSpPr>
        <p:spPr>
          <a:xfrm>
            <a:off x="10232327" y="2561696"/>
            <a:ext cx="167187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algn="ctr">
              <a:defRPr sz="2000">
                <a:solidFill>
                  <a:schemeClr val="dk1"/>
                </a:solidFill>
                <a:latin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Numerical</a:t>
            </a:r>
          </a:p>
        </p:txBody>
      </p:sp>
    </p:spTree>
    <p:extLst>
      <p:ext uri="{BB962C8B-B14F-4D97-AF65-F5344CB8AC3E}">
        <p14:creationId xmlns:p14="http://schemas.microsoft.com/office/powerpoint/2010/main" val="2625490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4E264FB-C7E0-2BA4-5C0B-D52B2E35A88C}"/>
              </a:ext>
            </a:extLst>
          </p:cNvPr>
          <p:cNvGraphicFramePr>
            <a:graphicFrameLocks noChangeAspect="1"/>
          </p:cNvGraphicFramePr>
          <p:nvPr>
            <p:custDataLst>
              <p:tags r:id="rId1"/>
            </p:custDataLst>
            <p:extLst>
              <p:ext uri="{D42A27DB-BD31-4B8C-83A1-F6EECF244321}">
                <p14:modId xmlns:p14="http://schemas.microsoft.com/office/powerpoint/2010/main" val="1900823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8" progId="TCLayout.ActiveDocument.1">
                  <p:embed/>
                </p:oleObj>
              </mc:Choice>
              <mc:Fallback>
                <p:oleObj name="think-cell Slide" r:id="rId4" imgW="426" imgH="428" progId="TCLayout.ActiveDocument.1">
                  <p:embed/>
                  <p:pic>
                    <p:nvPicPr>
                      <p:cNvPr id="6" name="Object 5" hidden="1">
                        <a:extLst>
                          <a:ext uri="{FF2B5EF4-FFF2-40B4-BE49-F238E27FC236}">
                            <a16:creationId xmlns:a16="http://schemas.microsoft.com/office/drawing/2014/main" id="{74E264FB-C7E0-2BA4-5C0B-D52B2E35A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C19061FF-F243-CCA4-49A6-84E18DE9B532}"/>
              </a:ext>
            </a:extLst>
          </p:cNvPr>
          <p:cNvPicPr>
            <a:picLocks noChangeAspect="1"/>
          </p:cNvPicPr>
          <p:nvPr/>
        </p:nvPicPr>
        <p:blipFill>
          <a:blip r:embed="rId6"/>
          <a:stretch>
            <a:fillRect/>
          </a:stretch>
        </p:blipFill>
        <p:spPr>
          <a:xfrm>
            <a:off x="456778" y="826502"/>
            <a:ext cx="7670800" cy="5608533"/>
          </a:xfrm>
          <a:prstGeom prst="rect">
            <a:avLst/>
          </a:prstGeom>
          <a:ln>
            <a:solidFill>
              <a:schemeClr val="tx1"/>
            </a:solidFill>
          </a:ln>
        </p:spPr>
      </p:pic>
      <p:sp>
        <p:nvSpPr>
          <p:cNvPr id="9" name="TextBox 8">
            <a:extLst>
              <a:ext uri="{FF2B5EF4-FFF2-40B4-BE49-F238E27FC236}">
                <a16:creationId xmlns:a16="http://schemas.microsoft.com/office/drawing/2014/main" id="{D22FE04A-F69F-3EBC-73A3-5FB1EAF0FC81}"/>
              </a:ext>
            </a:extLst>
          </p:cNvPr>
          <p:cNvSpPr txBox="1"/>
          <p:nvPr/>
        </p:nvSpPr>
        <p:spPr>
          <a:xfrm>
            <a:off x="8509619" y="1684090"/>
            <a:ext cx="3263797" cy="2031325"/>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After normalizing, the bin of </a:t>
            </a:r>
            <a:r>
              <a:rPr lang="en-US" b="1">
                <a:latin typeface="Times New Roman" panose="02020603050405020304" pitchFamily="18" charset="0"/>
                <a:cs typeface="Times New Roman" panose="02020603050405020304" pitchFamily="18" charset="0"/>
              </a:rPr>
              <a:t>30-36 months </a:t>
            </a:r>
            <a:r>
              <a:rPr lang="en-US">
                <a:latin typeface="Times New Roman" panose="02020603050405020304" pitchFamily="18" charset="0"/>
                <a:cs typeface="Times New Roman" panose="02020603050405020304" pitchFamily="18" charset="0"/>
              </a:rPr>
              <a:t>(3 to 3-1/2 </a:t>
            </a:r>
            <a:r>
              <a:rPr lang="en-US" err="1">
                <a:latin typeface="Times New Roman" panose="02020603050405020304" pitchFamily="18" charset="0"/>
                <a:cs typeface="Times New Roman" panose="02020603050405020304" pitchFamily="18" charset="0"/>
              </a:rPr>
              <a:t>yrs</a:t>
            </a:r>
            <a:r>
              <a:rPr lang="en-US">
                <a:latin typeface="Times New Roman" panose="02020603050405020304" pitchFamily="18" charset="0"/>
                <a:cs typeface="Times New Roman" panose="02020603050405020304" pitchFamily="18" charset="0"/>
              </a:rPr>
              <a:t>), only </a:t>
            </a:r>
            <a:r>
              <a:rPr lang="en-US" b="1">
                <a:latin typeface="Times New Roman" panose="02020603050405020304" pitchFamily="18" charset="0"/>
                <a:cs typeface="Times New Roman" panose="02020603050405020304" pitchFamily="18" charset="0"/>
              </a:rPr>
              <a:t>14%</a:t>
            </a:r>
            <a:r>
              <a:rPr lang="en-US">
                <a:latin typeface="Times New Roman" panose="02020603050405020304" pitchFamily="18" charset="0"/>
                <a:cs typeface="Times New Roman" panose="02020603050405020304" pitchFamily="18" charset="0"/>
              </a:rPr>
              <a:t> of the customers in that period are churners.</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Nearly around </a:t>
            </a:r>
            <a:r>
              <a:rPr lang="en-US" b="1">
                <a:latin typeface="Times New Roman" panose="02020603050405020304" pitchFamily="18" charset="0"/>
                <a:cs typeface="Times New Roman" panose="02020603050405020304" pitchFamily="18" charset="0"/>
              </a:rPr>
              <a:t>12%</a:t>
            </a:r>
            <a:r>
              <a:rPr lang="en-US">
                <a:latin typeface="Times New Roman" panose="02020603050405020304" pitchFamily="18" charset="0"/>
                <a:cs typeface="Times New Roman" panose="02020603050405020304" pitchFamily="18" charset="0"/>
              </a:rPr>
              <a:t> churners in </a:t>
            </a:r>
            <a:r>
              <a:rPr lang="en-US" b="1">
                <a:latin typeface="Times New Roman" panose="02020603050405020304" pitchFamily="18" charset="0"/>
                <a:cs typeface="Times New Roman" panose="02020603050405020304" pitchFamily="18" charset="0"/>
              </a:rPr>
              <a:t>each</a:t>
            </a:r>
            <a:r>
              <a:rPr lang="en-US">
                <a:latin typeface="Times New Roman" panose="02020603050405020304" pitchFamily="18" charset="0"/>
                <a:cs typeface="Times New Roman" panose="02020603050405020304" pitchFamily="18" charset="0"/>
              </a:rPr>
              <a:t> months’ bin.</a:t>
            </a:r>
          </a:p>
        </p:txBody>
      </p:sp>
      <p:pic>
        <p:nvPicPr>
          <p:cNvPr id="4" name="Picture 3">
            <a:extLst>
              <a:ext uri="{FF2B5EF4-FFF2-40B4-BE49-F238E27FC236}">
                <a16:creationId xmlns:a16="http://schemas.microsoft.com/office/drawing/2014/main" id="{0A1C9E01-366F-273F-4FBE-229715C948BD}"/>
              </a:ext>
            </a:extLst>
          </p:cNvPr>
          <p:cNvPicPr>
            <a:picLocks noChangeAspect="1"/>
          </p:cNvPicPr>
          <p:nvPr/>
        </p:nvPicPr>
        <p:blipFill rotWithShape="1">
          <a:blip r:embed="rId7"/>
          <a:srcRect b="4632"/>
          <a:stretch/>
        </p:blipFill>
        <p:spPr>
          <a:xfrm>
            <a:off x="8719933" y="4440353"/>
            <a:ext cx="3015289" cy="1264160"/>
          </a:xfrm>
          <a:prstGeom prst="rect">
            <a:avLst/>
          </a:prstGeom>
          <a:ln>
            <a:solidFill>
              <a:schemeClr val="tx1"/>
            </a:solidFill>
          </a:ln>
        </p:spPr>
      </p:pic>
      <p:sp>
        <p:nvSpPr>
          <p:cNvPr id="5" name="Title 1">
            <a:extLst>
              <a:ext uri="{FF2B5EF4-FFF2-40B4-BE49-F238E27FC236}">
                <a16:creationId xmlns:a16="http://schemas.microsoft.com/office/drawing/2014/main" id="{001CF14E-F3CB-630A-F67D-9E4093FF9E6A}"/>
              </a:ext>
            </a:extLst>
          </p:cNvPr>
          <p:cNvSpPr txBox="1">
            <a:spLocks/>
          </p:cNvSpPr>
          <p:nvPr/>
        </p:nvSpPr>
        <p:spPr>
          <a:xfrm>
            <a:off x="8423125" y="675937"/>
            <a:ext cx="3608903" cy="645684"/>
          </a:xfrm>
          <a:prstGeom prst="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fontScale="92500" lnSpcReduction="10000"/>
          </a:bodyPr>
          <a:lstStyle>
            <a:lvl1pPr algn="ctr">
              <a:lnSpc>
                <a:spcPct val="90000"/>
              </a:lnSpc>
              <a:spcBef>
                <a:spcPct val="0"/>
              </a:spcBef>
              <a:buNone/>
              <a:defRPr sz="4400">
                <a:solidFill>
                  <a:schemeClr val="dk1"/>
                </a:solidFill>
                <a:effectLst/>
                <a:latin typeface="Times New Roman" panose="02020603050405020304" pitchFamily="18" charset="0"/>
                <a:ea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Months on book</a:t>
            </a:r>
          </a:p>
        </p:txBody>
      </p:sp>
      <p:sp>
        <p:nvSpPr>
          <p:cNvPr id="2" name="TextBox 1">
            <a:extLst>
              <a:ext uri="{FF2B5EF4-FFF2-40B4-BE49-F238E27FC236}">
                <a16:creationId xmlns:a16="http://schemas.microsoft.com/office/drawing/2014/main" id="{F6A4513B-D8E4-3015-A0D7-77B7E961A046}"/>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10" name="Slide Number Placeholder 2">
            <a:extLst>
              <a:ext uri="{FF2B5EF4-FFF2-40B4-BE49-F238E27FC236}">
                <a16:creationId xmlns:a16="http://schemas.microsoft.com/office/drawing/2014/main" id="{97D3CF47-3CB1-BCA2-AD22-24ECBB8ED7E2}"/>
              </a:ext>
            </a:extLst>
          </p:cNvPr>
          <p:cNvSpPr>
            <a:spLocks noGrp="1"/>
          </p:cNvSpPr>
          <p:nvPr>
            <p:ph type="sldNum" sz="quarter" idx="12"/>
          </p:nvPr>
        </p:nvSpPr>
        <p:spPr>
          <a:xfrm>
            <a:off x="8763000" y="6092765"/>
            <a:ext cx="2743200" cy="365125"/>
          </a:xfrm>
        </p:spPr>
        <p:txBody>
          <a:bodyPr/>
          <a:lstStyle/>
          <a:p>
            <a:fld id="{3ED678AB-02B0-41B4-AC9A-DED9BD329528}" type="slidenum">
              <a:rPr lang="en-US" smtClean="0"/>
              <a:t>18</a:t>
            </a:fld>
            <a:endParaRPr lang="en-US"/>
          </a:p>
        </p:txBody>
      </p:sp>
    </p:spTree>
    <p:extLst>
      <p:ext uri="{BB962C8B-B14F-4D97-AF65-F5344CB8AC3E}">
        <p14:creationId xmlns:p14="http://schemas.microsoft.com/office/powerpoint/2010/main" val="3846386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4E264FB-C7E0-2BA4-5C0B-D52B2E35A88C}"/>
              </a:ext>
            </a:extLst>
          </p:cNvPr>
          <p:cNvGraphicFramePr>
            <a:graphicFrameLocks noChangeAspect="1"/>
          </p:cNvGraphicFramePr>
          <p:nvPr>
            <p:custDataLst>
              <p:tags r:id="rId1"/>
            </p:custDataLst>
            <p:extLst>
              <p:ext uri="{D42A27DB-BD31-4B8C-83A1-F6EECF244321}">
                <p14:modId xmlns:p14="http://schemas.microsoft.com/office/powerpoint/2010/main" val="2037122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8" progId="TCLayout.ActiveDocument.1">
                  <p:embed/>
                </p:oleObj>
              </mc:Choice>
              <mc:Fallback>
                <p:oleObj name="think-cell Slide" r:id="rId4" imgW="426" imgH="428" progId="TCLayout.ActiveDocument.1">
                  <p:embed/>
                  <p:pic>
                    <p:nvPicPr>
                      <p:cNvPr id="6" name="Object 5" hidden="1">
                        <a:extLst>
                          <a:ext uri="{FF2B5EF4-FFF2-40B4-BE49-F238E27FC236}">
                            <a16:creationId xmlns:a16="http://schemas.microsoft.com/office/drawing/2014/main" id="{74E264FB-C7E0-2BA4-5C0B-D52B2E35A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D22FE04A-F69F-3EBC-73A3-5FB1EAF0FC81}"/>
              </a:ext>
            </a:extLst>
          </p:cNvPr>
          <p:cNvSpPr txBox="1"/>
          <p:nvPr/>
        </p:nvSpPr>
        <p:spPr>
          <a:xfrm>
            <a:off x="8500880" y="2833246"/>
            <a:ext cx="3265443" cy="1938992"/>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After adding filters with Total Relationship Count - 1 &amp; 2, it is clear that customers churn who are almost same.</a:t>
            </a:r>
          </a:p>
        </p:txBody>
      </p:sp>
      <p:grpSp>
        <p:nvGrpSpPr>
          <p:cNvPr id="12" name="Group 11">
            <a:extLst>
              <a:ext uri="{FF2B5EF4-FFF2-40B4-BE49-F238E27FC236}">
                <a16:creationId xmlns:a16="http://schemas.microsoft.com/office/drawing/2014/main" id="{0E4E915F-FB7C-B569-2022-E3E043634AF0}"/>
              </a:ext>
            </a:extLst>
          </p:cNvPr>
          <p:cNvGrpSpPr/>
          <p:nvPr/>
        </p:nvGrpSpPr>
        <p:grpSpPr>
          <a:xfrm>
            <a:off x="527277" y="974666"/>
            <a:ext cx="7364724" cy="5483224"/>
            <a:chOff x="527277" y="974666"/>
            <a:chExt cx="7364724" cy="5483224"/>
          </a:xfrm>
        </p:grpSpPr>
        <p:pic>
          <p:nvPicPr>
            <p:cNvPr id="3" name="Picture 2">
              <a:extLst>
                <a:ext uri="{FF2B5EF4-FFF2-40B4-BE49-F238E27FC236}">
                  <a16:creationId xmlns:a16="http://schemas.microsoft.com/office/drawing/2014/main" id="{0C05026F-91DA-9E31-F946-39A784E7A83D}"/>
                </a:ext>
              </a:extLst>
            </p:cNvPr>
            <p:cNvPicPr>
              <a:picLocks noChangeAspect="1"/>
            </p:cNvPicPr>
            <p:nvPr/>
          </p:nvPicPr>
          <p:blipFill>
            <a:blip r:embed="rId6"/>
            <a:stretch>
              <a:fillRect/>
            </a:stretch>
          </p:blipFill>
          <p:spPr>
            <a:xfrm>
              <a:off x="527277" y="974666"/>
              <a:ext cx="7364723" cy="5483224"/>
            </a:xfrm>
            <a:prstGeom prst="rect">
              <a:avLst/>
            </a:prstGeom>
            <a:ln>
              <a:solidFill>
                <a:schemeClr val="tx1"/>
              </a:solidFill>
            </a:ln>
          </p:spPr>
        </p:pic>
        <p:pic>
          <p:nvPicPr>
            <p:cNvPr id="4" name="Picture 3">
              <a:extLst>
                <a:ext uri="{FF2B5EF4-FFF2-40B4-BE49-F238E27FC236}">
                  <a16:creationId xmlns:a16="http://schemas.microsoft.com/office/drawing/2014/main" id="{4F3116D9-2C6E-513D-40D1-6AD94793A9D9}"/>
                </a:ext>
              </a:extLst>
            </p:cNvPr>
            <p:cNvPicPr>
              <a:picLocks noChangeAspect="1"/>
            </p:cNvPicPr>
            <p:nvPr/>
          </p:nvPicPr>
          <p:blipFill rotWithShape="1">
            <a:blip r:embed="rId7"/>
            <a:srcRect b="4632"/>
            <a:stretch/>
          </p:blipFill>
          <p:spPr>
            <a:xfrm>
              <a:off x="5341359" y="5384800"/>
              <a:ext cx="2550642" cy="1069356"/>
            </a:xfrm>
            <a:prstGeom prst="rect">
              <a:avLst/>
            </a:prstGeom>
            <a:ln>
              <a:solidFill>
                <a:schemeClr val="tx1"/>
              </a:solidFill>
            </a:ln>
          </p:spPr>
        </p:pic>
      </p:grpSp>
      <p:sp>
        <p:nvSpPr>
          <p:cNvPr id="2" name="TextBox 1">
            <a:extLst>
              <a:ext uri="{FF2B5EF4-FFF2-40B4-BE49-F238E27FC236}">
                <a16:creationId xmlns:a16="http://schemas.microsoft.com/office/drawing/2014/main" id="{9782A366-42C2-147D-3394-DACD2FD3F8C0}"/>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7" name="Slide Number Placeholder 2">
            <a:extLst>
              <a:ext uri="{FF2B5EF4-FFF2-40B4-BE49-F238E27FC236}">
                <a16:creationId xmlns:a16="http://schemas.microsoft.com/office/drawing/2014/main" id="{187591FF-8657-73CC-DE6A-28096088116F}"/>
              </a:ext>
            </a:extLst>
          </p:cNvPr>
          <p:cNvSpPr>
            <a:spLocks noGrp="1"/>
          </p:cNvSpPr>
          <p:nvPr>
            <p:ph type="sldNum" sz="quarter" idx="12"/>
          </p:nvPr>
        </p:nvSpPr>
        <p:spPr>
          <a:xfrm>
            <a:off x="8763000" y="6092765"/>
            <a:ext cx="2743200" cy="365125"/>
          </a:xfrm>
        </p:spPr>
        <p:txBody>
          <a:bodyPr/>
          <a:lstStyle/>
          <a:p>
            <a:fld id="{3ED678AB-02B0-41B4-AC9A-DED9BD329528}" type="slidenum">
              <a:rPr lang="en-US" smtClean="0"/>
              <a:t>19</a:t>
            </a:fld>
            <a:endParaRPr lang="en-US"/>
          </a:p>
        </p:txBody>
      </p:sp>
      <p:sp>
        <p:nvSpPr>
          <p:cNvPr id="10" name="Title 1">
            <a:extLst>
              <a:ext uri="{FF2B5EF4-FFF2-40B4-BE49-F238E27FC236}">
                <a16:creationId xmlns:a16="http://schemas.microsoft.com/office/drawing/2014/main" id="{F31CAF74-D71D-6789-BE24-89953319BA62}"/>
              </a:ext>
            </a:extLst>
          </p:cNvPr>
          <p:cNvSpPr txBox="1">
            <a:spLocks/>
          </p:cNvSpPr>
          <p:nvPr/>
        </p:nvSpPr>
        <p:spPr>
          <a:xfrm>
            <a:off x="8251171" y="1822437"/>
            <a:ext cx="3608903" cy="645684"/>
          </a:xfrm>
          <a:prstGeom prst="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fontScale="92500" lnSpcReduction="10000"/>
          </a:bodyPr>
          <a:lstStyle>
            <a:lvl1pPr algn="ctr">
              <a:lnSpc>
                <a:spcPct val="90000"/>
              </a:lnSpc>
              <a:spcBef>
                <a:spcPct val="0"/>
              </a:spcBef>
              <a:buNone/>
              <a:defRPr sz="4400">
                <a:solidFill>
                  <a:schemeClr val="dk1"/>
                </a:solidFill>
                <a:effectLst/>
                <a:latin typeface="Times New Roman" panose="02020603050405020304" pitchFamily="18" charset="0"/>
                <a:ea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Months on book</a:t>
            </a:r>
          </a:p>
        </p:txBody>
      </p:sp>
    </p:spTree>
    <p:extLst>
      <p:ext uri="{BB962C8B-B14F-4D97-AF65-F5344CB8AC3E}">
        <p14:creationId xmlns:p14="http://schemas.microsoft.com/office/powerpoint/2010/main" val="3779466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1C1E032-01AE-C63B-26D4-B40B00EFDB59}"/>
              </a:ext>
            </a:extLst>
          </p:cNvPr>
          <p:cNvGraphicFramePr>
            <a:graphicFrameLocks noChangeAspect="1"/>
          </p:cNvGraphicFramePr>
          <p:nvPr>
            <p:custDataLst>
              <p:tags r:id="rId1"/>
            </p:custDataLst>
            <p:extLst>
              <p:ext uri="{D42A27DB-BD31-4B8C-83A1-F6EECF244321}">
                <p14:modId xmlns:p14="http://schemas.microsoft.com/office/powerpoint/2010/main" val="375340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5" name="Object 4" hidden="1">
                        <a:extLst>
                          <a:ext uri="{FF2B5EF4-FFF2-40B4-BE49-F238E27FC236}">
                            <a16:creationId xmlns:a16="http://schemas.microsoft.com/office/drawing/2014/main" id="{91C1E032-01AE-C63B-26D4-B40B00EFDB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useBgFill="1">
        <p:nvSpPr>
          <p:cNvPr id="2055" name="Rectangle 2054">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AF4D0-80A4-413A-5813-E1FDD868B59A}"/>
              </a:ext>
            </a:extLst>
          </p:cNvPr>
          <p:cNvSpPr>
            <a:spLocks noGrp="1"/>
          </p:cNvSpPr>
          <p:nvPr>
            <p:ph type="ctrTitle"/>
          </p:nvPr>
        </p:nvSpPr>
        <p:spPr>
          <a:xfrm>
            <a:off x="1001628" y="433753"/>
            <a:ext cx="11201400" cy="1106424"/>
          </a:xfrm>
        </p:spPr>
        <p:txBody>
          <a:bodyPr vert="horz" lIns="91440" tIns="45720" rIns="91440" bIns="45720" rtlCol="0" anchor="ctr">
            <a:normAutofit/>
          </a:bodyPr>
          <a:lstStyle/>
          <a:p>
            <a:r>
              <a:rPr lang="en-US" sz="4400" b="1">
                <a:latin typeface="Times New Roman" panose="02020603050405020304" pitchFamily="18" charset="0"/>
                <a:cs typeface="Times New Roman" panose="02020603050405020304" pitchFamily="18" charset="0"/>
              </a:rPr>
              <a:t>                                     </a:t>
            </a:r>
            <a:r>
              <a:rPr lang="en-US" sz="4400" b="1">
                <a:solidFill>
                  <a:schemeClr val="accent3"/>
                </a:solidFill>
                <a:latin typeface="Times New Roman" panose="02020603050405020304" pitchFamily="18" charset="0"/>
                <a:cs typeface="Times New Roman" panose="02020603050405020304" pitchFamily="18" charset="0"/>
              </a:rPr>
              <a:t>Agenda</a:t>
            </a:r>
            <a:r>
              <a:rPr lang="en-US" sz="4400" b="1">
                <a:latin typeface="Times New Roman" panose="02020603050405020304" pitchFamily="18" charset="0"/>
                <a:cs typeface="Times New Roman" panose="02020603050405020304" pitchFamily="18" charset="0"/>
              </a:rPr>
              <a:t> </a:t>
            </a:r>
          </a:p>
        </p:txBody>
      </p:sp>
      <p:sp>
        <p:nvSpPr>
          <p:cNvPr id="2057" name="Rectangle 2056">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Why is process Important ? - Advance Innovation Group - Blog">
            <a:extLst>
              <a:ext uri="{FF2B5EF4-FFF2-40B4-BE49-F238E27FC236}">
                <a16:creationId xmlns:a16="http://schemas.microsoft.com/office/drawing/2014/main" id="{8B4511D7-B184-2DD5-D046-6234DFBD7E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 b="5372"/>
          <a:stretch/>
        </p:blipFill>
        <p:spPr bwMode="auto">
          <a:xfrm>
            <a:off x="335533" y="433753"/>
            <a:ext cx="6704891" cy="5808729"/>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9" name="Rectangle 205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B50CDF01-8E52-A0CA-8DE0-2A7BDC534F94}"/>
              </a:ext>
            </a:extLst>
          </p:cNvPr>
          <p:cNvSpPr>
            <a:spLocks noGrp="1"/>
          </p:cNvSpPr>
          <p:nvPr>
            <p:ph type="subTitle" idx="1"/>
          </p:nvPr>
        </p:nvSpPr>
        <p:spPr>
          <a:xfrm>
            <a:off x="7436627" y="1853075"/>
            <a:ext cx="4359170" cy="4258254"/>
          </a:xfrm>
        </p:spPr>
        <p:txBody>
          <a:bodyPr vert="horz" lIns="91440" tIns="45720" rIns="91440" bIns="45720" rtlCol="0" anchor="ctr">
            <a:normAutofit/>
          </a:bodyPr>
          <a:lstStyle/>
          <a:p>
            <a:pPr marL="342900" indent="-228600" algn="l">
              <a:buFont typeface="Arial" panose="020B0604020202020204" pitchFamily="34" charset="0"/>
              <a:buChar char="•"/>
            </a:pPr>
            <a:r>
              <a:rPr lang="en-US" b="1">
                <a:latin typeface="Times New Roman" panose="02020603050405020304" pitchFamily="18" charset="0"/>
                <a:cs typeface="Times New Roman" panose="02020603050405020304" pitchFamily="18" charset="0"/>
              </a:rPr>
              <a:t>EDA Problem Statement	</a:t>
            </a:r>
          </a:p>
          <a:p>
            <a:pPr marL="342900" indent="-228600" algn="l">
              <a:buFont typeface="Arial" panose="020B0604020202020204" pitchFamily="34" charset="0"/>
              <a:buChar char="•"/>
            </a:pPr>
            <a:r>
              <a:rPr lang="en-US" b="1">
                <a:latin typeface="Times New Roman" panose="02020603050405020304" pitchFamily="18" charset="0"/>
                <a:cs typeface="Times New Roman" panose="02020603050405020304" pitchFamily="18" charset="0"/>
              </a:rPr>
              <a:t>Goals of EDA</a:t>
            </a:r>
          </a:p>
          <a:p>
            <a:pPr marL="342900" indent="-228600" algn="l">
              <a:buFont typeface="Arial" panose="020B0604020202020204" pitchFamily="34" charset="0"/>
              <a:buChar char="•"/>
            </a:pPr>
            <a:r>
              <a:rPr lang="en-US" b="1">
                <a:latin typeface="Times New Roman" panose="02020603050405020304" pitchFamily="18" charset="0"/>
                <a:cs typeface="Times New Roman" panose="02020603050405020304" pitchFamily="18" charset="0"/>
              </a:rPr>
              <a:t>Features Selection</a:t>
            </a:r>
          </a:p>
          <a:p>
            <a:pPr marL="342900" indent="-228600" algn="l">
              <a:buFont typeface="Arial" panose="020B0604020202020204" pitchFamily="34" charset="0"/>
              <a:buChar char="•"/>
            </a:pPr>
            <a:r>
              <a:rPr lang="en-US" b="1">
                <a:latin typeface="Times New Roman" panose="02020603050405020304" pitchFamily="18" charset="0"/>
                <a:cs typeface="Times New Roman" panose="02020603050405020304" pitchFamily="18" charset="0"/>
              </a:rPr>
              <a:t>Introduction to Dataset</a:t>
            </a:r>
          </a:p>
          <a:p>
            <a:pPr marL="342900" indent="-228600" algn="l">
              <a:buFont typeface="Arial" panose="020B0604020202020204" pitchFamily="34" charset="0"/>
              <a:buChar char="•"/>
            </a:pPr>
            <a:r>
              <a:rPr lang="en-US" b="1" err="1">
                <a:latin typeface="Times New Roman" panose="02020603050405020304" pitchFamily="18" charset="0"/>
                <a:cs typeface="Times New Roman" panose="02020603050405020304" pitchFamily="18" charset="0"/>
              </a:rPr>
              <a:t>Yuraja’s</a:t>
            </a:r>
            <a:r>
              <a:rPr lang="en-US" b="1">
                <a:latin typeface="Times New Roman" panose="02020603050405020304" pitchFamily="18" charset="0"/>
                <a:cs typeface="Times New Roman" panose="02020603050405020304" pitchFamily="18" charset="0"/>
              </a:rPr>
              <a:t> Analysis</a:t>
            </a:r>
          </a:p>
          <a:p>
            <a:pPr marL="342900" indent="-228600" algn="l">
              <a:buFont typeface="Arial" panose="020B0604020202020204" pitchFamily="34" charset="0"/>
              <a:buChar char="•"/>
            </a:pPr>
            <a:r>
              <a:rPr lang="en-US" b="1">
                <a:latin typeface="Times New Roman" panose="02020603050405020304" pitchFamily="18" charset="0"/>
                <a:cs typeface="Times New Roman" panose="02020603050405020304" pitchFamily="18" charset="0"/>
              </a:rPr>
              <a:t>Yash’s Analysis</a:t>
            </a:r>
          </a:p>
          <a:p>
            <a:pPr marL="342900" indent="-228600" algn="l">
              <a:buFont typeface="Arial" panose="020B0604020202020204" pitchFamily="34" charset="0"/>
              <a:buChar char="•"/>
            </a:pPr>
            <a:r>
              <a:rPr lang="en-US" b="1" err="1">
                <a:latin typeface="Times New Roman" panose="02020603050405020304" pitchFamily="18" charset="0"/>
                <a:cs typeface="Times New Roman" panose="02020603050405020304" pitchFamily="18" charset="0"/>
              </a:rPr>
              <a:t>Ameya’s</a:t>
            </a:r>
            <a:r>
              <a:rPr lang="en-US" b="1">
                <a:latin typeface="Times New Roman" panose="02020603050405020304" pitchFamily="18" charset="0"/>
                <a:cs typeface="Times New Roman" panose="02020603050405020304" pitchFamily="18" charset="0"/>
              </a:rPr>
              <a:t> Analysis </a:t>
            </a:r>
          </a:p>
          <a:p>
            <a:pPr marL="342900" indent="-228600" algn="l">
              <a:buFont typeface="Arial" panose="020B0604020202020204" pitchFamily="34" charset="0"/>
              <a:buChar char="•"/>
            </a:pPr>
            <a:r>
              <a:rPr lang="en-US" b="1">
                <a:latin typeface="Times New Roman" panose="02020603050405020304" pitchFamily="18" charset="0"/>
                <a:cs typeface="Times New Roman" panose="02020603050405020304" pitchFamily="18" charset="0"/>
              </a:rPr>
              <a:t>Vicky’s Analysis</a:t>
            </a:r>
          </a:p>
          <a:p>
            <a:pPr marL="342900" indent="-228600" algn="l">
              <a:buFont typeface="Arial" panose="020B0604020202020204" pitchFamily="34" charset="0"/>
              <a:buChar char="•"/>
            </a:pPr>
            <a:r>
              <a:rPr lang="en-US" b="1">
                <a:latin typeface="Times New Roman" panose="02020603050405020304" pitchFamily="18" charset="0"/>
                <a:cs typeface="Times New Roman" panose="02020603050405020304" pitchFamily="18" charset="0"/>
              </a:rPr>
              <a:t>Summary </a:t>
            </a:r>
          </a:p>
        </p:txBody>
      </p:sp>
    </p:spTree>
    <p:extLst>
      <p:ext uri="{BB962C8B-B14F-4D97-AF65-F5344CB8AC3E}">
        <p14:creationId xmlns:p14="http://schemas.microsoft.com/office/powerpoint/2010/main" val="2534075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F050D93-1130-27F0-D5DC-436A985C2694}"/>
              </a:ext>
            </a:extLst>
          </p:cNvPr>
          <p:cNvGraphicFramePr>
            <a:graphicFrameLocks noChangeAspect="1"/>
          </p:cNvGraphicFramePr>
          <p:nvPr>
            <p:custDataLst>
              <p:tags r:id="rId1"/>
            </p:custDataLst>
            <p:extLst>
              <p:ext uri="{D42A27DB-BD31-4B8C-83A1-F6EECF244321}">
                <p14:modId xmlns:p14="http://schemas.microsoft.com/office/powerpoint/2010/main" val="2827299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8" name="Object 7" hidden="1">
                        <a:extLst>
                          <a:ext uri="{FF2B5EF4-FFF2-40B4-BE49-F238E27FC236}">
                            <a16:creationId xmlns:a16="http://schemas.microsoft.com/office/drawing/2014/main" id="{3F050D93-1130-27F0-D5DC-436A985C26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D60B016D-6297-DF65-DB68-E6FB3F68973B}"/>
              </a:ext>
            </a:extLst>
          </p:cNvPr>
          <p:cNvSpPr txBox="1">
            <a:spLocks/>
          </p:cNvSpPr>
          <p:nvPr/>
        </p:nvSpPr>
        <p:spPr>
          <a:xfrm>
            <a:off x="3798957" y="194032"/>
            <a:ext cx="4673602" cy="1030515"/>
          </a:xfrm>
          <a:prstGeom prst="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fontScale="55000" lnSpcReduction="20000"/>
          </a:bodyPr>
          <a:lstStyle>
            <a:defPPr>
              <a:defRPr lang="en-US"/>
            </a:defPPr>
            <a:lvl1pPr algn="ctr">
              <a:lnSpc>
                <a:spcPct val="90000"/>
              </a:lnSpc>
              <a:spcBef>
                <a:spcPct val="0"/>
              </a:spcBef>
              <a:buNone/>
              <a:defRPr sz="4400">
                <a:solidFill>
                  <a:schemeClr val="dk1"/>
                </a:solidFill>
                <a:effectLst/>
                <a:latin typeface="Times New Roman" panose="02020603050405020304" pitchFamily="18" charset="0"/>
                <a:ea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8700"/>
              <a:t>Months on book</a:t>
            </a:r>
            <a:endParaRPr lang="en-US"/>
          </a:p>
        </p:txBody>
      </p:sp>
      <p:sp>
        <p:nvSpPr>
          <p:cNvPr id="7" name="Content Placeholder 2">
            <a:extLst>
              <a:ext uri="{FF2B5EF4-FFF2-40B4-BE49-F238E27FC236}">
                <a16:creationId xmlns:a16="http://schemas.microsoft.com/office/drawing/2014/main" id="{1EC42C2F-0608-12FA-435B-BE385562E8A2}"/>
              </a:ext>
            </a:extLst>
          </p:cNvPr>
          <p:cNvSpPr txBox="1">
            <a:spLocks/>
          </p:cNvSpPr>
          <p:nvPr/>
        </p:nvSpPr>
        <p:spPr>
          <a:xfrm>
            <a:off x="2634790" y="6183328"/>
            <a:ext cx="7001935" cy="549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latin typeface="Times New Roman" panose="02020603050405020304" pitchFamily="18" charset="0"/>
                <a:cs typeface="Times New Roman" panose="02020603050405020304" pitchFamily="18" charset="0"/>
              </a:rPr>
              <a:t>Either Male or Female, customer are churning at almost equal %</a:t>
            </a:r>
          </a:p>
        </p:txBody>
      </p:sp>
      <p:grpSp>
        <p:nvGrpSpPr>
          <p:cNvPr id="12" name="Group 11">
            <a:extLst>
              <a:ext uri="{FF2B5EF4-FFF2-40B4-BE49-F238E27FC236}">
                <a16:creationId xmlns:a16="http://schemas.microsoft.com/office/drawing/2014/main" id="{CC1F792E-A4EA-DE73-B9C7-FE13C834FCF1}"/>
              </a:ext>
            </a:extLst>
          </p:cNvPr>
          <p:cNvGrpSpPr/>
          <p:nvPr/>
        </p:nvGrpSpPr>
        <p:grpSpPr>
          <a:xfrm>
            <a:off x="6720987" y="1477588"/>
            <a:ext cx="4661379" cy="4615177"/>
            <a:chOff x="6636321" y="2061544"/>
            <a:chExt cx="4661379" cy="4615177"/>
          </a:xfrm>
        </p:grpSpPr>
        <p:pic>
          <p:nvPicPr>
            <p:cNvPr id="6" name="Picture 5">
              <a:extLst>
                <a:ext uri="{FF2B5EF4-FFF2-40B4-BE49-F238E27FC236}">
                  <a16:creationId xmlns:a16="http://schemas.microsoft.com/office/drawing/2014/main" id="{6DD13087-F6B0-3F89-8115-58FD40C27094}"/>
                </a:ext>
              </a:extLst>
            </p:cNvPr>
            <p:cNvPicPr>
              <a:picLocks noChangeAspect="1"/>
            </p:cNvPicPr>
            <p:nvPr/>
          </p:nvPicPr>
          <p:blipFill rotWithShape="1">
            <a:blip r:embed="rId5"/>
            <a:srcRect r="7079"/>
            <a:stretch/>
          </p:blipFill>
          <p:spPr>
            <a:xfrm>
              <a:off x="6636321" y="2061544"/>
              <a:ext cx="4661379" cy="4615177"/>
            </a:xfrm>
            <a:prstGeom prst="rect">
              <a:avLst/>
            </a:prstGeom>
            <a:ln>
              <a:solidFill>
                <a:schemeClr val="tx1"/>
              </a:solidFill>
            </a:ln>
          </p:spPr>
        </p:pic>
        <p:pic>
          <p:nvPicPr>
            <p:cNvPr id="9" name="Picture 8">
              <a:extLst>
                <a:ext uri="{FF2B5EF4-FFF2-40B4-BE49-F238E27FC236}">
                  <a16:creationId xmlns:a16="http://schemas.microsoft.com/office/drawing/2014/main" id="{0C40F904-835D-1494-D42E-9BFFDA2D55C2}"/>
                </a:ext>
              </a:extLst>
            </p:cNvPr>
            <p:cNvPicPr>
              <a:picLocks noChangeAspect="1"/>
            </p:cNvPicPr>
            <p:nvPr/>
          </p:nvPicPr>
          <p:blipFill>
            <a:blip r:embed="rId6"/>
            <a:stretch>
              <a:fillRect/>
            </a:stretch>
          </p:blipFill>
          <p:spPr>
            <a:xfrm>
              <a:off x="9517909" y="6003321"/>
              <a:ext cx="1774691" cy="673400"/>
            </a:xfrm>
            <a:prstGeom prst="rect">
              <a:avLst/>
            </a:prstGeom>
            <a:ln>
              <a:solidFill>
                <a:schemeClr val="tx1"/>
              </a:solidFill>
            </a:ln>
          </p:spPr>
        </p:pic>
      </p:grpSp>
      <p:grpSp>
        <p:nvGrpSpPr>
          <p:cNvPr id="13" name="Group 12">
            <a:extLst>
              <a:ext uri="{FF2B5EF4-FFF2-40B4-BE49-F238E27FC236}">
                <a16:creationId xmlns:a16="http://schemas.microsoft.com/office/drawing/2014/main" id="{8953B5E8-AD47-57F6-79BF-B8835498317E}"/>
              </a:ext>
            </a:extLst>
          </p:cNvPr>
          <p:cNvGrpSpPr/>
          <p:nvPr/>
        </p:nvGrpSpPr>
        <p:grpSpPr>
          <a:xfrm>
            <a:off x="984066" y="1477588"/>
            <a:ext cx="4733515" cy="4615177"/>
            <a:chOff x="899400" y="2061544"/>
            <a:chExt cx="4733515" cy="4615177"/>
          </a:xfrm>
        </p:grpSpPr>
        <p:pic>
          <p:nvPicPr>
            <p:cNvPr id="5" name="Picture 4">
              <a:extLst>
                <a:ext uri="{FF2B5EF4-FFF2-40B4-BE49-F238E27FC236}">
                  <a16:creationId xmlns:a16="http://schemas.microsoft.com/office/drawing/2014/main" id="{44F869AE-8987-CB73-297E-89AA3FB3D659}"/>
                </a:ext>
              </a:extLst>
            </p:cNvPr>
            <p:cNvPicPr>
              <a:picLocks noChangeAspect="1"/>
            </p:cNvPicPr>
            <p:nvPr/>
          </p:nvPicPr>
          <p:blipFill>
            <a:blip r:embed="rId7"/>
            <a:stretch>
              <a:fillRect/>
            </a:stretch>
          </p:blipFill>
          <p:spPr>
            <a:xfrm>
              <a:off x="899400" y="2061544"/>
              <a:ext cx="4733515" cy="4615177"/>
            </a:xfrm>
            <a:prstGeom prst="rect">
              <a:avLst/>
            </a:prstGeom>
            <a:ln>
              <a:solidFill>
                <a:schemeClr val="tx1"/>
              </a:solidFill>
            </a:ln>
          </p:spPr>
        </p:pic>
        <p:pic>
          <p:nvPicPr>
            <p:cNvPr id="10" name="Picture 9">
              <a:extLst>
                <a:ext uri="{FF2B5EF4-FFF2-40B4-BE49-F238E27FC236}">
                  <a16:creationId xmlns:a16="http://schemas.microsoft.com/office/drawing/2014/main" id="{FC3D20C0-97F0-AEB5-6F2A-C3C8E1688086}"/>
                </a:ext>
              </a:extLst>
            </p:cNvPr>
            <p:cNvPicPr>
              <a:picLocks noChangeAspect="1"/>
            </p:cNvPicPr>
            <p:nvPr/>
          </p:nvPicPr>
          <p:blipFill>
            <a:blip r:embed="rId6"/>
            <a:stretch>
              <a:fillRect/>
            </a:stretch>
          </p:blipFill>
          <p:spPr>
            <a:xfrm>
              <a:off x="3858224" y="6003321"/>
              <a:ext cx="1774691" cy="673400"/>
            </a:xfrm>
            <a:prstGeom prst="rect">
              <a:avLst/>
            </a:prstGeom>
            <a:ln>
              <a:solidFill>
                <a:schemeClr val="tx1"/>
              </a:solidFill>
            </a:ln>
          </p:spPr>
        </p:pic>
      </p:grpSp>
      <p:sp>
        <p:nvSpPr>
          <p:cNvPr id="14" name="TextBox 13">
            <a:extLst>
              <a:ext uri="{FF2B5EF4-FFF2-40B4-BE49-F238E27FC236}">
                <a16:creationId xmlns:a16="http://schemas.microsoft.com/office/drawing/2014/main" id="{21F21465-B52A-780F-9E13-585D6463DEE1}"/>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18" name="Slide Number Placeholder 2">
            <a:extLst>
              <a:ext uri="{FF2B5EF4-FFF2-40B4-BE49-F238E27FC236}">
                <a16:creationId xmlns:a16="http://schemas.microsoft.com/office/drawing/2014/main" id="{BE706919-F72C-520C-5575-11B7AC1022C8}"/>
              </a:ext>
            </a:extLst>
          </p:cNvPr>
          <p:cNvSpPr>
            <a:spLocks noGrp="1"/>
          </p:cNvSpPr>
          <p:nvPr>
            <p:ph type="sldNum" sz="quarter" idx="12"/>
          </p:nvPr>
        </p:nvSpPr>
        <p:spPr>
          <a:xfrm>
            <a:off x="8763000" y="6092765"/>
            <a:ext cx="2743200" cy="365125"/>
          </a:xfrm>
        </p:spPr>
        <p:txBody>
          <a:bodyPr/>
          <a:lstStyle/>
          <a:p>
            <a:fld id="{3ED678AB-02B0-41B4-AC9A-DED9BD329528}" type="slidenum">
              <a:rPr lang="en-US" smtClean="0"/>
              <a:t>20</a:t>
            </a:fld>
            <a:endParaRPr lang="en-US"/>
          </a:p>
        </p:txBody>
      </p:sp>
    </p:spTree>
    <p:extLst>
      <p:ext uri="{BB962C8B-B14F-4D97-AF65-F5344CB8AC3E}">
        <p14:creationId xmlns:p14="http://schemas.microsoft.com/office/powerpoint/2010/main" val="1242289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A80027D-1C07-3C83-3D12-C30A4EE13838}"/>
              </a:ext>
            </a:extLst>
          </p:cNvPr>
          <p:cNvGraphicFramePr>
            <a:graphicFrameLocks noChangeAspect="1"/>
          </p:cNvGraphicFramePr>
          <p:nvPr>
            <p:custDataLst>
              <p:tags r:id="rId1"/>
            </p:custDataLst>
            <p:extLst>
              <p:ext uri="{D42A27DB-BD31-4B8C-83A1-F6EECF244321}">
                <p14:modId xmlns:p14="http://schemas.microsoft.com/office/powerpoint/2010/main" val="2154176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8" name="Object 7" hidden="1">
                        <a:extLst>
                          <a:ext uri="{FF2B5EF4-FFF2-40B4-BE49-F238E27FC236}">
                            <a16:creationId xmlns:a16="http://schemas.microsoft.com/office/drawing/2014/main" id="{5A80027D-1C07-3C83-3D12-C30A4EE138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2C0C3AAE-8DED-1E39-8A06-ADBAE229A450}"/>
              </a:ext>
            </a:extLst>
          </p:cNvPr>
          <p:cNvSpPr>
            <a:spLocks noGrp="1"/>
          </p:cNvSpPr>
          <p:nvPr>
            <p:ph idx="1"/>
          </p:nvPr>
        </p:nvSpPr>
        <p:spPr>
          <a:xfrm>
            <a:off x="560323" y="4093185"/>
            <a:ext cx="3667037" cy="838200"/>
          </a:xfrm>
        </p:spPr>
        <p:txBody>
          <a:bodyPr>
            <a:normAutofit fontScale="92500"/>
          </a:bodyPr>
          <a:lstStyle/>
          <a:p>
            <a:pPr marL="0" indent="0">
              <a:buNone/>
            </a:pPr>
            <a:r>
              <a:rPr lang="en-US" sz="2400">
                <a:latin typeface="Times New Roman" panose="02020603050405020304" pitchFamily="18" charset="0"/>
                <a:cs typeface="Times New Roman" panose="02020603050405020304" pitchFamily="18" charset="0"/>
              </a:rPr>
              <a:t>Around </a:t>
            </a:r>
            <a:r>
              <a:rPr lang="en-US" sz="2400" b="1">
                <a:latin typeface="Times New Roman" panose="02020603050405020304" pitchFamily="18" charset="0"/>
                <a:cs typeface="Times New Roman" panose="02020603050405020304" pitchFamily="18" charset="0"/>
              </a:rPr>
              <a:t>95%</a:t>
            </a:r>
            <a:r>
              <a:rPr lang="en-US" sz="2400">
                <a:latin typeface="Times New Roman" panose="02020603050405020304" pitchFamily="18" charset="0"/>
                <a:cs typeface="Times New Roman" panose="02020603050405020304" pitchFamily="18" charset="0"/>
              </a:rPr>
              <a:t> customers use products/services more than 2</a:t>
            </a:r>
            <a:endParaRPr lang="en-US" sz="2400" b="1">
              <a:latin typeface="Times New Roman" panose="02020603050405020304" pitchFamily="18" charset="0"/>
              <a:cs typeface="Times New Roman" panose="02020603050405020304" pitchFamily="18" charset="0"/>
            </a:endParaRPr>
          </a:p>
          <a:p>
            <a:endParaRPr lang="en-US" sz="2400"/>
          </a:p>
        </p:txBody>
      </p:sp>
      <p:pic>
        <p:nvPicPr>
          <p:cNvPr id="5" name="Picture 4" descr="Chart, bar chart&#10;&#10;Description automatically generated">
            <a:extLst>
              <a:ext uri="{FF2B5EF4-FFF2-40B4-BE49-F238E27FC236}">
                <a16:creationId xmlns:a16="http://schemas.microsoft.com/office/drawing/2014/main" id="{2D26B56E-A25F-ECFD-828A-7876E0931C54}"/>
              </a:ext>
            </a:extLst>
          </p:cNvPr>
          <p:cNvPicPr>
            <a:picLocks noChangeAspect="1"/>
          </p:cNvPicPr>
          <p:nvPr/>
        </p:nvPicPr>
        <p:blipFill rotWithShape="1">
          <a:blip r:embed="rId5">
            <a:extLst>
              <a:ext uri="{28A0092B-C50C-407E-A947-70E740481C1C}">
                <a14:useLocalDpi xmlns:a14="http://schemas.microsoft.com/office/drawing/2010/main" val="0"/>
              </a:ext>
            </a:extLst>
          </a:blip>
          <a:srcRect r="6692"/>
          <a:stretch/>
        </p:blipFill>
        <p:spPr>
          <a:xfrm>
            <a:off x="4626740" y="482998"/>
            <a:ext cx="6916329" cy="5577837"/>
          </a:xfrm>
          <a:prstGeom prst="rect">
            <a:avLst/>
          </a:prstGeom>
          <a:ln>
            <a:solidFill>
              <a:schemeClr val="tx1"/>
            </a:solidFill>
          </a:ln>
          <a:effectLst/>
        </p:spPr>
      </p:pic>
      <p:sp>
        <p:nvSpPr>
          <p:cNvPr id="9" name="TextBox 8">
            <a:extLst>
              <a:ext uri="{FF2B5EF4-FFF2-40B4-BE49-F238E27FC236}">
                <a16:creationId xmlns:a16="http://schemas.microsoft.com/office/drawing/2014/main" id="{04BFBA02-62FD-2E57-35F6-9E2887271A24}"/>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10" name="Slide Number Placeholder 2">
            <a:extLst>
              <a:ext uri="{FF2B5EF4-FFF2-40B4-BE49-F238E27FC236}">
                <a16:creationId xmlns:a16="http://schemas.microsoft.com/office/drawing/2014/main" id="{0658A469-2D17-6603-BD07-3FA42D436952}"/>
              </a:ext>
            </a:extLst>
          </p:cNvPr>
          <p:cNvSpPr txBox="1">
            <a:spLocks/>
          </p:cNvSpPr>
          <p:nvPr/>
        </p:nvSpPr>
        <p:spPr>
          <a:xfrm>
            <a:off x="8763000" y="609276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21</a:t>
            </a:fld>
            <a:endParaRPr lang="en-US"/>
          </a:p>
        </p:txBody>
      </p:sp>
      <p:sp>
        <p:nvSpPr>
          <p:cNvPr id="11" name="Title 1">
            <a:extLst>
              <a:ext uri="{FF2B5EF4-FFF2-40B4-BE49-F238E27FC236}">
                <a16:creationId xmlns:a16="http://schemas.microsoft.com/office/drawing/2014/main" id="{E5C3F422-125B-C05A-43F3-5F9CCE4196E2}"/>
              </a:ext>
            </a:extLst>
          </p:cNvPr>
          <p:cNvSpPr txBox="1">
            <a:spLocks/>
          </p:cNvSpPr>
          <p:nvPr/>
        </p:nvSpPr>
        <p:spPr>
          <a:xfrm>
            <a:off x="471716" y="1597691"/>
            <a:ext cx="3844252" cy="1731317"/>
          </a:xfrm>
          <a:prstGeom prst="rect">
            <a:avLst/>
          </a:prstGeom>
          <a:solidFill>
            <a:schemeClr val="accent6">
              <a:lumMod val="60000"/>
              <a:lumOff val="4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Times New Roman" panose="02020603050405020304" pitchFamily="18" charset="0"/>
                <a:ea typeface="Times New Roman" panose="02020603050405020304" pitchFamily="18" charset="0"/>
              </a:rPr>
              <a:t>Total Relationship Count</a:t>
            </a:r>
          </a:p>
          <a:p>
            <a:pPr algn="ct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(No. of </a:t>
            </a:r>
            <a:r>
              <a:rPr lang="en-US" sz="1800">
                <a:solidFill>
                  <a:prstClr val="black"/>
                </a:solidFill>
                <a:latin typeface="Calibri" panose="020F0502020204030204"/>
                <a:ea typeface="+mn-ea"/>
                <a:cs typeface="+mn-cs"/>
              </a:rPr>
              <a:t>products/services the customer/s is/are using)</a:t>
            </a:r>
            <a:endParaRPr lang="en-US" sz="6000">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114DEAC3-B7DA-2ECD-A920-359F5E04850B}"/>
              </a:ext>
            </a:extLst>
          </p:cNvPr>
          <p:cNvSpPr txBox="1"/>
          <p:nvPr/>
        </p:nvSpPr>
        <p:spPr>
          <a:xfrm>
            <a:off x="471716" y="3329008"/>
            <a:ext cx="233679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000">
                <a:latin typeface="Times New Roman" panose="02020603050405020304" pitchFamily="18" charset="0"/>
                <a:cs typeface="Times New Roman" panose="02020603050405020304" pitchFamily="18" charset="0"/>
              </a:rPr>
              <a:t>Discrete Categorical</a:t>
            </a:r>
          </a:p>
        </p:txBody>
      </p:sp>
    </p:spTree>
    <p:extLst>
      <p:ext uri="{BB962C8B-B14F-4D97-AF65-F5344CB8AC3E}">
        <p14:creationId xmlns:p14="http://schemas.microsoft.com/office/powerpoint/2010/main" val="3316231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5B8F2-6E4D-EB2F-5013-86B0F191208B}"/>
              </a:ext>
            </a:extLst>
          </p:cNvPr>
          <p:cNvGraphicFramePr>
            <a:graphicFrameLocks noChangeAspect="1"/>
          </p:cNvGraphicFramePr>
          <p:nvPr>
            <p:custDataLst>
              <p:tags r:id="rId1"/>
            </p:custDataLst>
            <p:extLst>
              <p:ext uri="{D42A27DB-BD31-4B8C-83A1-F6EECF244321}">
                <p14:modId xmlns:p14="http://schemas.microsoft.com/office/powerpoint/2010/main" val="1475965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5" name="Object 4" hidden="1">
                        <a:extLst>
                          <a:ext uri="{FF2B5EF4-FFF2-40B4-BE49-F238E27FC236}">
                            <a16:creationId xmlns:a16="http://schemas.microsoft.com/office/drawing/2014/main" id="{3055B8F2-6E4D-EB2F-5013-86B0F19120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4D8D1BEB-FCBB-A15E-A95E-AC74601CBD60}"/>
              </a:ext>
            </a:extLst>
          </p:cNvPr>
          <p:cNvSpPr>
            <a:spLocks noGrp="1"/>
          </p:cNvSpPr>
          <p:nvPr>
            <p:ph type="sldNum" sz="quarter" idx="12"/>
          </p:nvPr>
        </p:nvSpPr>
        <p:spPr/>
        <p:txBody>
          <a:bodyPr/>
          <a:lstStyle/>
          <a:p>
            <a:fld id="{3ED678AB-02B0-41B4-AC9A-DED9BD329528}" type="slidenum">
              <a:rPr lang="en-US" smtClean="0"/>
              <a:t>22</a:t>
            </a:fld>
            <a:endParaRPr lang="en-US"/>
          </a:p>
        </p:txBody>
      </p:sp>
      <p:pic>
        <p:nvPicPr>
          <p:cNvPr id="6" name="Picture 5" descr="Chart, bar chart&#10;&#10;Description automatically generated">
            <a:extLst>
              <a:ext uri="{FF2B5EF4-FFF2-40B4-BE49-F238E27FC236}">
                <a16:creationId xmlns:a16="http://schemas.microsoft.com/office/drawing/2014/main" id="{E7FA203F-DCA7-7717-7A7B-7994BCDEA9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004" y="1237618"/>
            <a:ext cx="4047066" cy="4944407"/>
          </a:xfrm>
          <a:prstGeom prst="rect">
            <a:avLst/>
          </a:prstGeom>
          <a:ln>
            <a:solidFill>
              <a:schemeClr val="tx1"/>
            </a:solidFill>
          </a:ln>
        </p:spPr>
      </p:pic>
      <p:pic>
        <p:nvPicPr>
          <p:cNvPr id="7" name="Picture 6" descr="Chart, bar chart&#10;&#10;Description automatically generated">
            <a:extLst>
              <a:ext uri="{FF2B5EF4-FFF2-40B4-BE49-F238E27FC236}">
                <a16:creationId xmlns:a16="http://schemas.microsoft.com/office/drawing/2014/main" id="{0883C663-EFEA-1256-EF5F-51481075BE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5803" y="1222861"/>
            <a:ext cx="4047066" cy="4959165"/>
          </a:xfrm>
          <a:prstGeom prst="rect">
            <a:avLst/>
          </a:prstGeom>
          <a:ln>
            <a:solidFill>
              <a:schemeClr val="tx1"/>
            </a:solidFill>
          </a:ln>
        </p:spPr>
      </p:pic>
      <p:sp>
        <p:nvSpPr>
          <p:cNvPr id="8" name="TextBox 7">
            <a:extLst>
              <a:ext uri="{FF2B5EF4-FFF2-40B4-BE49-F238E27FC236}">
                <a16:creationId xmlns:a16="http://schemas.microsoft.com/office/drawing/2014/main" id="{76D9DC03-195C-E251-FA5E-D284D5D84BBC}"/>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9" name="Slide Number Placeholder 2">
            <a:extLst>
              <a:ext uri="{FF2B5EF4-FFF2-40B4-BE49-F238E27FC236}">
                <a16:creationId xmlns:a16="http://schemas.microsoft.com/office/drawing/2014/main" id="{E77254D0-2C57-90A7-506B-A1CD87E402AF}"/>
              </a:ext>
            </a:extLst>
          </p:cNvPr>
          <p:cNvSpPr txBox="1">
            <a:spLocks/>
          </p:cNvSpPr>
          <p:nvPr/>
        </p:nvSpPr>
        <p:spPr>
          <a:xfrm>
            <a:off x="8763000" y="609276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22</a:t>
            </a:fld>
            <a:endParaRPr lang="en-US"/>
          </a:p>
        </p:txBody>
      </p:sp>
      <p:sp>
        <p:nvSpPr>
          <p:cNvPr id="10" name="Title 1">
            <a:extLst>
              <a:ext uri="{FF2B5EF4-FFF2-40B4-BE49-F238E27FC236}">
                <a16:creationId xmlns:a16="http://schemas.microsoft.com/office/drawing/2014/main" id="{D313200F-A53D-F82A-2013-66790EDFB6C6}"/>
              </a:ext>
            </a:extLst>
          </p:cNvPr>
          <p:cNvSpPr txBox="1">
            <a:spLocks/>
          </p:cNvSpPr>
          <p:nvPr/>
        </p:nvSpPr>
        <p:spPr>
          <a:xfrm>
            <a:off x="3759199" y="92432"/>
            <a:ext cx="4673602" cy="1030515"/>
          </a:xfrm>
          <a:prstGeom prst="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defPPr>
              <a:defRPr lang="en-US"/>
            </a:defPPr>
            <a:lvl1pPr algn="ctr">
              <a:lnSpc>
                <a:spcPct val="90000"/>
              </a:lnSpc>
              <a:spcBef>
                <a:spcPct val="0"/>
              </a:spcBef>
              <a:buNone/>
              <a:defRPr sz="4400">
                <a:solidFill>
                  <a:schemeClr val="dk1"/>
                </a:solidFill>
                <a:effectLst/>
                <a:latin typeface="Times New Roman" panose="02020603050405020304" pitchFamily="18" charset="0"/>
                <a:ea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3200">
                <a:latin typeface="Times New Roman" panose="02020603050405020304" pitchFamily="18" charset="0"/>
                <a:ea typeface="Times New Roman" panose="02020603050405020304" pitchFamily="18" charset="0"/>
              </a:rPr>
              <a:t>Total Relationship Count</a:t>
            </a:r>
          </a:p>
        </p:txBody>
      </p:sp>
      <p:sp>
        <p:nvSpPr>
          <p:cNvPr id="11" name="Content Placeholder 2">
            <a:extLst>
              <a:ext uri="{FF2B5EF4-FFF2-40B4-BE49-F238E27FC236}">
                <a16:creationId xmlns:a16="http://schemas.microsoft.com/office/drawing/2014/main" id="{D2CE1B86-9DF8-D023-A53B-05D201E034FC}"/>
              </a:ext>
            </a:extLst>
          </p:cNvPr>
          <p:cNvSpPr txBox="1">
            <a:spLocks/>
          </p:cNvSpPr>
          <p:nvPr/>
        </p:nvSpPr>
        <p:spPr>
          <a:xfrm>
            <a:off x="2904895" y="6264350"/>
            <a:ext cx="6382210" cy="549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latin typeface="Times New Roman" panose="02020603050405020304" pitchFamily="18" charset="0"/>
                <a:cs typeface="Times New Roman" panose="02020603050405020304" pitchFamily="18" charset="0"/>
              </a:rPr>
              <a:t>Customers using products/services count-1 or 2 are churning</a:t>
            </a:r>
          </a:p>
        </p:txBody>
      </p:sp>
    </p:spTree>
    <p:extLst>
      <p:ext uri="{BB962C8B-B14F-4D97-AF65-F5344CB8AC3E}">
        <p14:creationId xmlns:p14="http://schemas.microsoft.com/office/powerpoint/2010/main" val="3618944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4A7EE-C7B6-5E43-2590-120B56C2D9D6}"/>
              </a:ext>
            </a:extLst>
          </p:cNvPr>
          <p:cNvGraphicFramePr>
            <a:graphicFrameLocks noChangeAspect="1"/>
          </p:cNvGraphicFramePr>
          <p:nvPr>
            <p:custDataLst>
              <p:tags r:id="rId1"/>
            </p:custDataLst>
            <p:extLst>
              <p:ext uri="{D42A27DB-BD31-4B8C-83A1-F6EECF244321}">
                <p14:modId xmlns:p14="http://schemas.microsoft.com/office/powerpoint/2010/main" val="1219332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5" name="Object 4" hidden="1">
                        <a:extLst>
                          <a:ext uri="{FF2B5EF4-FFF2-40B4-BE49-F238E27FC236}">
                            <a16:creationId xmlns:a16="http://schemas.microsoft.com/office/drawing/2014/main" id="{2F94A7EE-C7B6-5E43-2590-120B56C2D9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BDD299A4-6202-AD9E-2BB3-C9442A8F84BE}"/>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7" name="Slide Number Placeholder 2">
            <a:extLst>
              <a:ext uri="{FF2B5EF4-FFF2-40B4-BE49-F238E27FC236}">
                <a16:creationId xmlns:a16="http://schemas.microsoft.com/office/drawing/2014/main" id="{4B3C63A5-7884-B081-EB6A-79AA62675221}"/>
              </a:ext>
            </a:extLst>
          </p:cNvPr>
          <p:cNvSpPr txBox="1">
            <a:spLocks/>
          </p:cNvSpPr>
          <p:nvPr/>
        </p:nvSpPr>
        <p:spPr>
          <a:xfrm>
            <a:off x="8763000" y="609276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23</a:t>
            </a:fld>
            <a:endParaRPr lang="en-US"/>
          </a:p>
        </p:txBody>
      </p:sp>
      <p:grpSp>
        <p:nvGrpSpPr>
          <p:cNvPr id="12" name="Group 11">
            <a:extLst>
              <a:ext uri="{FF2B5EF4-FFF2-40B4-BE49-F238E27FC236}">
                <a16:creationId xmlns:a16="http://schemas.microsoft.com/office/drawing/2014/main" id="{5E47B012-565C-630E-8E6E-346452C80818}"/>
              </a:ext>
            </a:extLst>
          </p:cNvPr>
          <p:cNvGrpSpPr/>
          <p:nvPr/>
        </p:nvGrpSpPr>
        <p:grpSpPr>
          <a:xfrm>
            <a:off x="1272387" y="1210321"/>
            <a:ext cx="3999011" cy="4882444"/>
            <a:chOff x="1272387" y="1210321"/>
            <a:chExt cx="3999011" cy="4882444"/>
          </a:xfrm>
        </p:grpSpPr>
        <p:pic>
          <p:nvPicPr>
            <p:cNvPr id="9" name="Picture 8">
              <a:extLst>
                <a:ext uri="{FF2B5EF4-FFF2-40B4-BE49-F238E27FC236}">
                  <a16:creationId xmlns:a16="http://schemas.microsoft.com/office/drawing/2014/main" id="{B3A3EDC0-BB8A-11F7-B83B-38E6B8FF7E60}"/>
                </a:ext>
              </a:extLst>
            </p:cNvPr>
            <p:cNvPicPr>
              <a:picLocks noChangeAspect="1"/>
            </p:cNvPicPr>
            <p:nvPr/>
          </p:nvPicPr>
          <p:blipFill>
            <a:blip r:embed="rId5"/>
            <a:stretch>
              <a:fillRect/>
            </a:stretch>
          </p:blipFill>
          <p:spPr>
            <a:xfrm>
              <a:off x="1272387" y="1210321"/>
              <a:ext cx="3999011" cy="4882444"/>
            </a:xfrm>
            <a:prstGeom prst="rect">
              <a:avLst/>
            </a:prstGeom>
            <a:ln>
              <a:solidFill>
                <a:schemeClr val="tx1"/>
              </a:solidFill>
            </a:ln>
          </p:spPr>
        </p:pic>
        <p:pic>
          <p:nvPicPr>
            <p:cNvPr id="10" name="Picture 9">
              <a:extLst>
                <a:ext uri="{FF2B5EF4-FFF2-40B4-BE49-F238E27FC236}">
                  <a16:creationId xmlns:a16="http://schemas.microsoft.com/office/drawing/2014/main" id="{095508AC-8E54-73EB-8008-0F6932890A1F}"/>
                </a:ext>
              </a:extLst>
            </p:cNvPr>
            <p:cNvPicPr>
              <a:picLocks noChangeAspect="1"/>
            </p:cNvPicPr>
            <p:nvPr/>
          </p:nvPicPr>
          <p:blipFill rotWithShape="1">
            <a:blip r:embed="rId6"/>
            <a:srcRect t="6586" r="14310"/>
            <a:stretch/>
          </p:blipFill>
          <p:spPr>
            <a:xfrm>
              <a:off x="3671092" y="5396477"/>
              <a:ext cx="1600306" cy="696287"/>
            </a:xfrm>
            <a:prstGeom prst="rect">
              <a:avLst/>
            </a:prstGeom>
            <a:ln>
              <a:solidFill>
                <a:schemeClr val="tx1"/>
              </a:solidFill>
            </a:ln>
          </p:spPr>
        </p:pic>
      </p:grpSp>
      <p:grpSp>
        <p:nvGrpSpPr>
          <p:cNvPr id="13" name="Group 12">
            <a:extLst>
              <a:ext uri="{FF2B5EF4-FFF2-40B4-BE49-F238E27FC236}">
                <a16:creationId xmlns:a16="http://schemas.microsoft.com/office/drawing/2014/main" id="{1F8AE58F-AFC3-8D77-A89E-8718B979E280}"/>
              </a:ext>
            </a:extLst>
          </p:cNvPr>
          <p:cNvGrpSpPr/>
          <p:nvPr/>
        </p:nvGrpSpPr>
        <p:grpSpPr>
          <a:xfrm>
            <a:off x="6920603" y="1176822"/>
            <a:ext cx="3999011" cy="4915943"/>
            <a:chOff x="6920603" y="1176822"/>
            <a:chExt cx="3999011" cy="4915943"/>
          </a:xfrm>
        </p:grpSpPr>
        <p:pic>
          <p:nvPicPr>
            <p:cNvPr id="8" name="Picture 7">
              <a:extLst>
                <a:ext uri="{FF2B5EF4-FFF2-40B4-BE49-F238E27FC236}">
                  <a16:creationId xmlns:a16="http://schemas.microsoft.com/office/drawing/2014/main" id="{8D937ED3-12E7-0A94-532E-9F624E4EBE81}"/>
                </a:ext>
              </a:extLst>
            </p:cNvPr>
            <p:cNvPicPr>
              <a:picLocks noChangeAspect="1"/>
            </p:cNvPicPr>
            <p:nvPr/>
          </p:nvPicPr>
          <p:blipFill>
            <a:blip r:embed="rId7"/>
            <a:stretch>
              <a:fillRect/>
            </a:stretch>
          </p:blipFill>
          <p:spPr>
            <a:xfrm>
              <a:off x="6920603" y="1176822"/>
              <a:ext cx="3999011" cy="4915943"/>
            </a:xfrm>
            <a:prstGeom prst="rect">
              <a:avLst/>
            </a:prstGeom>
            <a:ln>
              <a:solidFill>
                <a:schemeClr val="tx1"/>
              </a:solidFill>
            </a:ln>
          </p:spPr>
        </p:pic>
        <p:pic>
          <p:nvPicPr>
            <p:cNvPr id="11" name="Picture 10">
              <a:extLst>
                <a:ext uri="{FF2B5EF4-FFF2-40B4-BE49-F238E27FC236}">
                  <a16:creationId xmlns:a16="http://schemas.microsoft.com/office/drawing/2014/main" id="{FCA794B7-0A5E-6386-34C0-150B1E07297B}"/>
                </a:ext>
              </a:extLst>
            </p:cNvPr>
            <p:cNvPicPr>
              <a:picLocks noChangeAspect="1"/>
            </p:cNvPicPr>
            <p:nvPr/>
          </p:nvPicPr>
          <p:blipFill rotWithShape="1">
            <a:blip r:embed="rId6"/>
            <a:srcRect t="6586" r="14310"/>
            <a:stretch/>
          </p:blipFill>
          <p:spPr>
            <a:xfrm>
              <a:off x="9319307" y="5396478"/>
              <a:ext cx="1600306" cy="696287"/>
            </a:xfrm>
            <a:prstGeom prst="rect">
              <a:avLst/>
            </a:prstGeom>
            <a:ln>
              <a:solidFill>
                <a:schemeClr val="tx1"/>
              </a:solidFill>
            </a:ln>
          </p:spPr>
        </p:pic>
      </p:grpSp>
      <p:sp>
        <p:nvSpPr>
          <p:cNvPr id="15" name="Title 1">
            <a:extLst>
              <a:ext uri="{FF2B5EF4-FFF2-40B4-BE49-F238E27FC236}">
                <a16:creationId xmlns:a16="http://schemas.microsoft.com/office/drawing/2014/main" id="{0F0D87FF-B889-3DF1-B78F-BCF208B5322B}"/>
              </a:ext>
            </a:extLst>
          </p:cNvPr>
          <p:cNvSpPr txBox="1">
            <a:spLocks/>
          </p:cNvSpPr>
          <p:nvPr/>
        </p:nvSpPr>
        <p:spPr>
          <a:xfrm>
            <a:off x="3759199" y="92432"/>
            <a:ext cx="4673602" cy="1030515"/>
          </a:xfrm>
          <a:prstGeom prst="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defPPr>
              <a:defRPr lang="en-US"/>
            </a:defPPr>
            <a:lvl1pPr algn="ctr">
              <a:lnSpc>
                <a:spcPct val="90000"/>
              </a:lnSpc>
              <a:spcBef>
                <a:spcPct val="0"/>
              </a:spcBef>
              <a:buNone/>
              <a:defRPr sz="4400">
                <a:solidFill>
                  <a:schemeClr val="dk1"/>
                </a:solidFill>
                <a:effectLst/>
                <a:latin typeface="Times New Roman" panose="02020603050405020304" pitchFamily="18" charset="0"/>
                <a:ea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3200">
                <a:latin typeface="Times New Roman" panose="02020603050405020304" pitchFamily="18" charset="0"/>
                <a:ea typeface="Times New Roman" panose="02020603050405020304" pitchFamily="18" charset="0"/>
              </a:rPr>
              <a:t>Total Relationship Count</a:t>
            </a:r>
          </a:p>
        </p:txBody>
      </p:sp>
      <p:sp>
        <p:nvSpPr>
          <p:cNvPr id="16" name="Content Placeholder 2">
            <a:extLst>
              <a:ext uri="{FF2B5EF4-FFF2-40B4-BE49-F238E27FC236}">
                <a16:creationId xmlns:a16="http://schemas.microsoft.com/office/drawing/2014/main" id="{3512A412-E1A3-1EDB-4AD5-3D4F7E917F0C}"/>
              </a:ext>
            </a:extLst>
          </p:cNvPr>
          <p:cNvSpPr txBox="1">
            <a:spLocks/>
          </p:cNvSpPr>
          <p:nvPr/>
        </p:nvSpPr>
        <p:spPr>
          <a:xfrm>
            <a:off x="2634790" y="6183328"/>
            <a:ext cx="7001935" cy="54912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latin typeface="Times New Roman" panose="02020603050405020304" pitchFamily="18" charset="0"/>
                <a:cs typeface="Times New Roman" panose="02020603050405020304" pitchFamily="18" charset="0"/>
              </a:rPr>
              <a:t>Either Male or Female customer using products/services count-1 or 2 are churning</a:t>
            </a:r>
          </a:p>
        </p:txBody>
      </p:sp>
    </p:spTree>
    <p:extLst>
      <p:ext uri="{BB962C8B-B14F-4D97-AF65-F5344CB8AC3E}">
        <p14:creationId xmlns:p14="http://schemas.microsoft.com/office/powerpoint/2010/main" val="2619585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4E264FB-C7E0-2BA4-5C0B-D52B2E35A88C}"/>
              </a:ext>
            </a:extLst>
          </p:cNvPr>
          <p:cNvGraphicFramePr>
            <a:graphicFrameLocks noChangeAspect="1"/>
          </p:cNvGraphicFramePr>
          <p:nvPr>
            <p:custDataLst>
              <p:tags r:id="rId1"/>
            </p:custDataLst>
            <p:extLst>
              <p:ext uri="{D42A27DB-BD31-4B8C-83A1-F6EECF244321}">
                <p14:modId xmlns:p14="http://schemas.microsoft.com/office/powerpoint/2010/main" val="1055428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8" progId="TCLayout.ActiveDocument.1">
                  <p:embed/>
                </p:oleObj>
              </mc:Choice>
              <mc:Fallback>
                <p:oleObj name="think-cell Slide" r:id="rId4" imgW="426" imgH="428" progId="TCLayout.ActiveDocument.1">
                  <p:embed/>
                  <p:pic>
                    <p:nvPicPr>
                      <p:cNvPr id="6" name="Object 5" hidden="1">
                        <a:extLst>
                          <a:ext uri="{FF2B5EF4-FFF2-40B4-BE49-F238E27FC236}">
                            <a16:creationId xmlns:a16="http://schemas.microsoft.com/office/drawing/2014/main" id="{74E264FB-C7E0-2BA4-5C0B-D52B2E35A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62E56528-7AA0-8692-2611-E6770551BF22}"/>
              </a:ext>
            </a:extLst>
          </p:cNvPr>
          <p:cNvPicPr>
            <a:picLocks noChangeAspect="1"/>
          </p:cNvPicPr>
          <p:nvPr/>
        </p:nvPicPr>
        <p:blipFill>
          <a:blip r:embed="rId6"/>
          <a:stretch>
            <a:fillRect/>
          </a:stretch>
        </p:blipFill>
        <p:spPr>
          <a:xfrm>
            <a:off x="40196" y="0"/>
            <a:ext cx="11442583" cy="6853586"/>
          </a:xfrm>
          <a:prstGeom prst="rect">
            <a:avLst/>
          </a:prstGeom>
        </p:spPr>
      </p:pic>
      <p:grpSp>
        <p:nvGrpSpPr>
          <p:cNvPr id="11" name="Group 10">
            <a:extLst>
              <a:ext uri="{FF2B5EF4-FFF2-40B4-BE49-F238E27FC236}">
                <a16:creationId xmlns:a16="http://schemas.microsoft.com/office/drawing/2014/main" id="{A43372E7-E99D-31E8-8FFF-CABE458B7A18}"/>
              </a:ext>
            </a:extLst>
          </p:cNvPr>
          <p:cNvGrpSpPr/>
          <p:nvPr/>
        </p:nvGrpSpPr>
        <p:grpSpPr>
          <a:xfrm>
            <a:off x="6096000" y="2923020"/>
            <a:ext cx="5587068" cy="842282"/>
            <a:chOff x="3338819" y="1543574"/>
            <a:chExt cx="5943855" cy="84228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A465DD-8D5E-A98F-2EDB-E5959D546CF7}"/>
                    </a:ext>
                  </a:extLst>
                </p:cNvPr>
                <p:cNvSpPr txBox="1"/>
                <p:nvPr/>
              </p:nvSpPr>
              <p:spPr>
                <a:xfrm>
                  <a:off x="3338819" y="1543574"/>
                  <a:ext cx="855676" cy="842282"/>
                </a:xfrm>
                <a:prstGeom prst="rect">
                  <a:avLst/>
                </a:prstGeom>
                <a:noFill/>
              </p:spPr>
              <p:txBody>
                <a:bodyPr wrap="square" rtlCol="0">
                  <a:spAutoFit/>
                </a:bodyPr>
                <a:lstStyle/>
                <a:p>
                  <a:r>
                    <a:rPr lang="en-US">
                      <a:solidFill>
                        <a:srgbClr val="000000"/>
                      </a:solidFill>
                      <a:effectLst/>
                      <a:latin typeface="Calibri" panose="020F0502020204030204" pitchFamily="34" charset="0"/>
                      <a:ea typeface="Times New Roman" panose="02020603050405020304" pitchFamily="18" charset="0"/>
                    </a:rPr>
                    <a:t>= </a:t>
                  </a:r>
                  <a14:m>
                    <m:oMath xmlns:m="http://schemas.openxmlformats.org/officeDocument/2006/math">
                      <m:box>
                        <m:boxPr>
                          <m:ctrlPr>
                            <a:rPr lang="en-US" sz="4000" b="0" i="1" smtClean="0">
                              <a:solidFill>
                                <a:srgbClr val="000000"/>
                              </a:solidFill>
                              <a:effectLst/>
                              <a:latin typeface="Cambria Math" panose="02040503050406030204" pitchFamily="18" charset="0"/>
                              <a:ea typeface="Times New Roman" panose="02020603050405020304" pitchFamily="18" charset="0"/>
                            </a:rPr>
                          </m:ctrlPr>
                        </m:boxPr>
                        <m:e>
                          <m:argPr>
                            <m:argSz m:val="-1"/>
                          </m:argPr>
                          <m:f>
                            <m:fPr>
                              <m:ctrlPr>
                                <a:rPr lang="en-US" sz="4000" b="0" i="1" smtClean="0">
                                  <a:solidFill>
                                    <a:srgbClr val="000000"/>
                                  </a:solidFill>
                                  <a:effectLst/>
                                  <a:latin typeface="Cambria Math" panose="02040503050406030204" pitchFamily="18" charset="0"/>
                                  <a:ea typeface="Times New Roman" panose="02020603050405020304" pitchFamily="18" charset="0"/>
                                </a:rPr>
                              </m:ctrlPr>
                            </m:fPr>
                            <m:num>
                              <m:r>
                                <a:rPr lang="en-US" sz="4000" b="0" i="1" smtClean="0">
                                  <a:solidFill>
                                    <a:srgbClr val="000000"/>
                                  </a:solidFill>
                                  <a:effectLst/>
                                  <a:latin typeface="Cambria Math" panose="02040503050406030204" pitchFamily="18" charset="0"/>
                                  <a:ea typeface="Times New Roman" panose="02020603050405020304" pitchFamily="18" charset="0"/>
                                </a:rPr>
                                <m:t>𝑄</m:t>
                              </m:r>
                              <m:r>
                                <a:rPr lang="en-US" sz="4000" b="0" i="1" smtClean="0">
                                  <a:solidFill>
                                    <a:srgbClr val="000000"/>
                                  </a:solidFill>
                                  <a:effectLst/>
                                  <a:latin typeface="Cambria Math" panose="02040503050406030204" pitchFamily="18" charset="0"/>
                                  <a:ea typeface="Times New Roman" panose="02020603050405020304" pitchFamily="18" charset="0"/>
                                </a:rPr>
                                <m:t>4</m:t>
                              </m:r>
                            </m:num>
                            <m:den>
                              <m:r>
                                <a:rPr lang="en-US" sz="4000" b="0" i="1" smtClean="0">
                                  <a:solidFill>
                                    <a:srgbClr val="000000"/>
                                  </a:solidFill>
                                  <a:effectLst/>
                                  <a:latin typeface="Cambria Math" panose="02040503050406030204" pitchFamily="18" charset="0"/>
                                  <a:ea typeface="Times New Roman" panose="02020603050405020304" pitchFamily="18" charset="0"/>
                                </a:rPr>
                                <m:t>𝑄</m:t>
                              </m:r>
                              <m:r>
                                <a:rPr lang="en-US" sz="4000" b="0" i="1" smtClean="0">
                                  <a:solidFill>
                                    <a:srgbClr val="000000"/>
                                  </a:solidFill>
                                  <a:effectLst/>
                                  <a:latin typeface="Cambria Math" panose="02040503050406030204" pitchFamily="18" charset="0"/>
                                  <a:ea typeface="Times New Roman" panose="02020603050405020304" pitchFamily="18" charset="0"/>
                                </a:rPr>
                                <m:t>1</m:t>
                              </m:r>
                            </m:den>
                          </m:f>
                        </m:e>
                      </m:box>
                    </m:oMath>
                  </a14:m>
                  <a:endParaRPr lang="en-US">
                    <a:latin typeface="Calibri" panose="020F0502020204030204" pitchFamily="34" charset="0"/>
                    <a:ea typeface="Calibri" panose="020F0502020204030204" pitchFamily="34" charset="0"/>
                    <a:cs typeface="Shruti" panose="020B0502040204020203" pitchFamily="34" charset="0"/>
                  </a:endParaRPr>
                </a:p>
              </p:txBody>
            </p:sp>
          </mc:Choice>
          <mc:Fallback xmlns="">
            <p:sp>
              <p:nvSpPr>
                <p:cNvPr id="7" name="TextBox 6">
                  <a:extLst>
                    <a:ext uri="{FF2B5EF4-FFF2-40B4-BE49-F238E27FC236}">
                      <a16:creationId xmlns:a16="http://schemas.microsoft.com/office/drawing/2014/main" id="{18A465DD-8D5E-A98F-2EDB-E5959D546CF7}"/>
                    </a:ext>
                  </a:extLst>
                </p:cNvPr>
                <p:cNvSpPr txBox="1">
                  <a:spLocks noRot="1" noChangeAspect="1" noMove="1" noResize="1" noEditPoints="1" noAdjustHandles="1" noChangeArrowheads="1" noChangeShapeType="1" noTextEdit="1"/>
                </p:cNvSpPr>
                <p:nvPr/>
              </p:nvSpPr>
              <p:spPr>
                <a:xfrm>
                  <a:off x="3338819" y="1543574"/>
                  <a:ext cx="855676" cy="842282"/>
                </a:xfrm>
                <a:prstGeom prst="rect">
                  <a:avLst/>
                </a:prstGeom>
                <a:blipFill>
                  <a:blip r:embed="rId7"/>
                  <a:stretch>
                    <a:fillRect l="-606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66BF04-C366-6E9D-4BE2-D22E22311461}"/>
                </a:ext>
              </a:extLst>
            </p:cNvPr>
            <p:cNvSpPr txBox="1"/>
            <p:nvPr/>
          </p:nvSpPr>
          <p:spPr>
            <a:xfrm>
              <a:off x="4099420" y="1610686"/>
              <a:ext cx="5183254" cy="769441"/>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Shruti" panose="020B0502040204020203" pitchFamily="34" charset="0"/>
                </a:rPr>
                <a:t>- last quarter of the business year (last 3 months)</a:t>
              </a:r>
            </a:p>
            <a:p>
              <a:endParaRPr lang="en-US" sz="800">
                <a:latin typeface="Calibri" panose="020F0502020204030204" pitchFamily="34" charset="0"/>
                <a:ea typeface="Calibri" panose="020F0502020204030204" pitchFamily="34" charset="0"/>
                <a:cs typeface="Shruti" panose="020B0502040204020203" pitchFamily="34" charset="0"/>
              </a:endParaRPr>
            </a:p>
            <a:p>
              <a:r>
                <a:rPr lang="en-US">
                  <a:latin typeface="Calibri" panose="020F0502020204030204" pitchFamily="34" charset="0"/>
                  <a:ea typeface="Calibri" panose="020F0502020204030204" pitchFamily="34" charset="0"/>
                  <a:cs typeface="Shruti" panose="020B0502040204020203" pitchFamily="34" charset="0"/>
                </a:rPr>
                <a:t>- first quarter of the business year (first 3 months)</a:t>
              </a:r>
            </a:p>
          </p:txBody>
        </p:sp>
      </p:grpSp>
      <p:sp>
        <p:nvSpPr>
          <p:cNvPr id="12" name="Title 1">
            <a:extLst>
              <a:ext uri="{FF2B5EF4-FFF2-40B4-BE49-F238E27FC236}">
                <a16:creationId xmlns:a16="http://schemas.microsoft.com/office/drawing/2014/main" id="{1D9AC454-A55C-4050-0C7C-D3922D964BE4}"/>
              </a:ext>
            </a:extLst>
          </p:cNvPr>
          <p:cNvSpPr txBox="1">
            <a:spLocks/>
          </p:cNvSpPr>
          <p:nvPr/>
        </p:nvSpPr>
        <p:spPr>
          <a:xfrm>
            <a:off x="6296289" y="1013847"/>
            <a:ext cx="5186490" cy="1208014"/>
          </a:xfrm>
          <a:prstGeom prst="rect">
            <a:avLst/>
          </a:prstGeom>
          <a:solidFill>
            <a:schemeClr val="accent6">
              <a:lumMod val="60000"/>
              <a:lumOff val="4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panose="02020603050405020304" pitchFamily="18" charset="0"/>
                <a:ea typeface="Times New Roman" panose="02020603050405020304" pitchFamily="18" charset="0"/>
              </a:rPr>
              <a:t>Total Ct </a:t>
            </a:r>
            <a:r>
              <a:rPr lang="en-US" err="1">
                <a:latin typeface="Times New Roman" panose="02020603050405020304" pitchFamily="18" charset="0"/>
                <a:ea typeface="Times New Roman" panose="02020603050405020304" pitchFamily="18" charset="0"/>
              </a:rPr>
              <a:t>Chng</a:t>
            </a:r>
            <a:r>
              <a:rPr lang="en-US">
                <a:latin typeface="Times New Roman" panose="02020603050405020304" pitchFamily="18" charset="0"/>
                <a:ea typeface="Times New Roman" panose="02020603050405020304" pitchFamily="18" charset="0"/>
              </a:rPr>
              <a:t> Q4-Q1 </a:t>
            </a:r>
          </a:p>
          <a:p>
            <a:pPr algn="ct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Shruti" panose="020B0502040204020203" pitchFamily="34" charset="0"/>
              </a:rPr>
              <a:t>(</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ratio of no. of transactions done in Q4 vs Q1)</a:t>
            </a:r>
            <a:endParaRPr lang="en-US" sz="6000">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729327A9-AA2F-4708-C6BF-EC9B88F81CE4}"/>
              </a:ext>
            </a:extLst>
          </p:cNvPr>
          <p:cNvSpPr txBox="1"/>
          <p:nvPr/>
        </p:nvSpPr>
        <p:spPr>
          <a:xfrm>
            <a:off x="10520130" y="6469144"/>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10" name="Slide Number Placeholder 2">
            <a:extLst>
              <a:ext uri="{FF2B5EF4-FFF2-40B4-BE49-F238E27FC236}">
                <a16:creationId xmlns:a16="http://schemas.microsoft.com/office/drawing/2014/main" id="{A5AA8AC1-E7EB-AE80-16BD-01084F7B80E8}"/>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24</a:t>
            </a:fld>
            <a:endParaRPr lang="en-US"/>
          </a:p>
        </p:txBody>
      </p:sp>
      <p:sp>
        <p:nvSpPr>
          <p:cNvPr id="13" name="TextBox 12">
            <a:extLst>
              <a:ext uri="{FF2B5EF4-FFF2-40B4-BE49-F238E27FC236}">
                <a16:creationId xmlns:a16="http://schemas.microsoft.com/office/drawing/2014/main" id="{69EBE1EF-55CD-25E3-48EE-09ABFF50D8BF}"/>
              </a:ext>
            </a:extLst>
          </p:cNvPr>
          <p:cNvSpPr txBox="1"/>
          <p:nvPr/>
        </p:nvSpPr>
        <p:spPr>
          <a:xfrm>
            <a:off x="9810909" y="2221861"/>
            <a:ext cx="167187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algn="ctr">
              <a:defRPr sz="2000">
                <a:solidFill>
                  <a:schemeClr val="dk1"/>
                </a:solidFill>
                <a:latin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Numerical</a:t>
            </a:r>
          </a:p>
        </p:txBody>
      </p:sp>
    </p:spTree>
    <p:extLst>
      <p:ext uri="{BB962C8B-B14F-4D97-AF65-F5344CB8AC3E}">
        <p14:creationId xmlns:p14="http://schemas.microsoft.com/office/powerpoint/2010/main" val="201896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4E264FB-C7E0-2BA4-5C0B-D52B2E35A88C}"/>
              </a:ext>
            </a:extLst>
          </p:cNvPr>
          <p:cNvGraphicFramePr>
            <a:graphicFrameLocks noChangeAspect="1"/>
          </p:cNvGraphicFramePr>
          <p:nvPr>
            <p:custDataLst>
              <p:tags r:id="rId1"/>
            </p:custDataLst>
            <p:extLst>
              <p:ext uri="{D42A27DB-BD31-4B8C-83A1-F6EECF244321}">
                <p14:modId xmlns:p14="http://schemas.microsoft.com/office/powerpoint/2010/main" val="10152730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8" progId="TCLayout.ActiveDocument.1">
                  <p:embed/>
                </p:oleObj>
              </mc:Choice>
              <mc:Fallback>
                <p:oleObj name="think-cell Slide" r:id="rId4" imgW="426" imgH="428" progId="TCLayout.ActiveDocument.1">
                  <p:embed/>
                  <p:pic>
                    <p:nvPicPr>
                      <p:cNvPr id="6" name="Object 5" hidden="1">
                        <a:extLst>
                          <a:ext uri="{FF2B5EF4-FFF2-40B4-BE49-F238E27FC236}">
                            <a16:creationId xmlns:a16="http://schemas.microsoft.com/office/drawing/2014/main" id="{74E264FB-C7E0-2BA4-5C0B-D52B2E35A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989A7B56-90EC-D097-4EB3-8E6F39DF795B}"/>
              </a:ext>
            </a:extLst>
          </p:cNvPr>
          <p:cNvPicPr>
            <a:picLocks noChangeAspect="1"/>
          </p:cNvPicPr>
          <p:nvPr/>
        </p:nvPicPr>
        <p:blipFill>
          <a:blip r:embed="rId6"/>
          <a:stretch>
            <a:fillRect/>
          </a:stretch>
        </p:blipFill>
        <p:spPr>
          <a:xfrm>
            <a:off x="0" y="-786"/>
            <a:ext cx="11509252" cy="6858786"/>
          </a:xfrm>
          <a:prstGeom prst="rect">
            <a:avLst/>
          </a:prstGeom>
        </p:spPr>
      </p:pic>
      <p:sp>
        <p:nvSpPr>
          <p:cNvPr id="9" name="TextBox 8">
            <a:extLst>
              <a:ext uri="{FF2B5EF4-FFF2-40B4-BE49-F238E27FC236}">
                <a16:creationId xmlns:a16="http://schemas.microsoft.com/office/drawing/2014/main" id="{07FBB427-BCD0-4241-AFB8-E4D2DD0F878A}"/>
              </a:ext>
            </a:extLst>
          </p:cNvPr>
          <p:cNvSpPr txBox="1"/>
          <p:nvPr/>
        </p:nvSpPr>
        <p:spPr>
          <a:xfrm>
            <a:off x="6342077" y="1829589"/>
            <a:ext cx="5849923"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b="0" i="0">
                <a:solidFill>
                  <a:srgbClr val="333333"/>
                </a:solidFill>
                <a:effectLst/>
              </a:rPr>
              <a:t>Using a symmetric log axis scale for small values has a similar effect to using a linear scale (i.e. a normal quantitative axis)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rPr>
              <a:t>(</a:t>
            </a:r>
            <a:r>
              <a:rPr lang="en-US" b="0" i="0" err="1">
                <a:solidFill>
                  <a:srgbClr val="333333"/>
                </a:solidFill>
                <a:effectLst/>
              </a:rPr>
              <a:t>Source:</a:t>
            </a:r>
            <a:r>
              <a:rPr lang="en-US" b="0" i="0" err="1">
                <a:solidFill>
                  <a:srgbClr val="333333"/>
                </a:solidFill>
                <a:effectLst/>
                <a:hlinkClick r:id="rId7"/>
              </a:rPr>
              <a:t>https</a:t>
            </a:r>
            <a:r>
              <a:rPr lang="en-US" b="0" i="0">
                <a:solidFill>
                  <a:srgbClr val="333333"/>
                </a:solidFill>
                <a:effectLst/>
                <a:hlinkClick r:id="rId7"/>
              </a:rPr>
              <a:t>://help.tableau.com/current/pro/desktop/</a:t>
            </a:r>
            <a:r>
              <a:rPr lang="en-US" b="0" i="0" err="1">
                <a:solidFill>
                  <a:srgbClr val="333333"/>
                </a:solidFill>
                <a:effectLst/>
                <a:hlinkClick r:id="rId7"/>
              </a:rPr>
              <a:t>en</a:t>
            </a:r>
            <a:r>
              <a:rPr lang="en-US" b="0" i="0">
                <a:solidFill>
                  <a:srgbClr val="333333"/>
                </a:solidFill>
                <a:effectLst/>
                <a:hlinkClick r:id="rId7"/>
              </a:rPr>
              <a:t>-us/</a:t>
            </a:r>
            <a:r>
              <a:rPr lang="en-US" b="0" i="0" err="1">
                <a:solidFill>
                  <a:srgbClr val="333333"/>
                </a:solidFill>
                <a:effectLst/>
                <a:hlinkClick r:id="rId7"/>
              </a:rPr>
              <a:t>formatting_editaxes.htm#Transform</a:t>
            </a:r>
            <a:r>
              <a:rPr lang="en-US" b="0" i="0">
                <a:solidFill>
                  <a:srgbClr val="333333"/>
                </a:solidFill>
                <a:effectLst/>
              </a:rPr>
              <a:t>)</a:t>
            </a:r>
          </a:p>
        </p:txBody>
      </p:sp>
      <p:sp>
        <p:nvSpPr>
          <p:cNvPr id="10" name="Title 1">
            <a:extLst>
              <a:ext uri="{FF2B5EF4-FFF2-40B4-BE49-F238E27FC236}">
                <a16:creationId xmlns:a16="http://schemas.microsoft.com/office/drawing/2014/main" id="{C53A8EFD-F4FF-824A-E262-57BDB5A03ED7}"/>
              </a:ext>
            </a:extLst>
          </p:cNvPr>
          <p:cNvSpPr txBox="1">
            <a:spLocks/>
          </p:cNvSpPr>
          <p:nvPr/>
        </p:nvSpPr>
        <p:spPr>
          <a:xfrm>
            <a:off x="6664136" y="272584"/>
            <a:ext cx="5186490" cy="1208014"/>
          </a:xfrm>
          <a:prstGeom prst="rect">
            <a:avLst/>
          </a:prstGeom>
          <a:solidFill>
            <a:schemeClr val="accent6">
              <a:lumMod val="60000"/>
              <a:lumOff val="4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panose="02020603050405020304" pitchFamily="18" charset="0"/>
                <a:ea typeface="Times New Roman" panose="02020603050405020304" pitchFamily="18" charset="0"/>
              </a:rPr>
              <a:t>Total Ct </a:t>
            </a:r>
            <a:r>
              <a:rPr lang="en-US" err="1">
                <a:latin typeface="Times New Roman" panose="02020603050405020304" pitchFamily="18" charset="0"/>
                <a:ea typeface="Times New Roman" panose="02020603050405020304" pitchFamily="18" charset="0"/>
              </a:rPr>
              <a:t>Chng</a:t>
            </a:r>
            <a:r>
              <a:rPr lang="en-US">
                <a:latin typeface="Times New Roman" panose="02020603050405020304" pitchFamily="18" charset="0"/>
                <a:ea typeface="Times New Roman" panose="02020603050405020304" pitchFamily="18" charset="0"/>
              </a:rPr>
              <a:t> Q4-Q1 </a:t>
            </a:r>
          </a:p>
          <a:p>
            <a:pPr algn="ct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Shruti" panose="020B0502040204020203" pitchFamily="34" charset="0"/>
              </a:rPr>
              <a:t>(</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ratio of no. of transactions done in Q4 vs Q1)</a:t>
            </a:r>
            <a:endParaRPr lang="en-US" sz="6000">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CA150DAC-46EE-AF54-6681-BC8F83C9E036}"/>
              </a:ext>
            </a:extLst>
          </p:cNvPr>
          <p:cNvPicPr>
            <a:picLocks noChangeAspect="1"/>
          </p:cNvPicPr>
          <p:nvPr/>
        </p:nvPicPr>
        <p:blipFill>
          <a:blip r:embed="rId8">
            <a:duotone>
              <a:prstClr val="black"/>
              <a:schemeClr val="accent2">
                <a:lumMod val="60000"/>
                <a:lumOff val="40000"/>
                <a:tint val="45000"/>
                <a:satMod val="400000"/>
              </a:schemeClr>
            </a:duotone>
          </a:blip>
          <a:stretch>
            <a:fillRect/>
          </a:stretch>
        </p:blipFill>
        <p:spPr>
          <a:xfrm>
            <a:off x="7505709" y="3969015"/>
            <a:ext cx="3503344" cy="1477314"/>
          </a:xfrm>
          <a:prstGeom prst="rect">
            <a:avLst/>
          </a:prstGeom>
          <a:ln>
            <a:solidFill>
              <a:schemeClr val="tx1"/>
            </a:solidFill>
          </a:ln>
        </p:spPr>
      </p:pic>
      <p:sp>
        <p:nvSpPr>
          <p:cNvPr id="3" name="TextBox 2">
            <a:extLst>
              <a:ext uri="{FF2B5EF4-FFF2-40B4-BE49-F238E27FC236}">
                <a16:creationId xmlns:a16="http://schemas.microsoft.com/office/drawing/2014/main" id="{2F6364AC-EE0E-47BE-1CCD-A1382ECB75E1}"/>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7" name="Slide Number Placeholder 2">
            <a:extLst>
              <a:ext uri="{FF2B5EF4-FFF2-40B4-BE49-F238E27FC236}">
                <a16:creationId xmlns:a16="http://schemas.microsoft.com/office/drawing/2014/main" id="{C2D5FFB4-5111-8858-0274-A19FB6BC91D3}"/>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25</a:t>
            </a:fld>
            <a:endParaRPr lang="en-US"/>
          </a:p>
        </p:txBody>
      </p:sp>
    </p:spTree>
    <p:extLst>
      <p:ext uri="{BB962C8B-B14F-4D97-AF65-F5344CB8AC3E}">
        <p14:creationId xmlns:p14="http://schemas.microsoft.com/office/powerpoint/2010/main" val="369659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4E264FB-C7E0-2BA4-5C0B-D52B2E35A88C}"/>
              </a:ext>
            </a:extLst>
          </p:cNvPr>
          <p:cNvGraphicFramePr>
            <a:graphicFrameLocks noChangeAspect="1"/>
          </p:cNvGraphicFramePr>
          <p:nvPr>
            <p:custDataLst>
              <p:tags r:id="rId1"/>
            </p:custDataLst>
            <p:extLst>
              <p:ext uri="{D42A27DB-BD31-4B8C-83A1-F6EECF244321}">
                <p14:modId xmlns:p14="http://schemas.microsoft.com/office/powerpoint/2010/main" val="2852852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8" progId="TCLayout.ActiveDocument.1">
                  <p:embed/>
                </p:oleObj>
              </mc:Choice>
              <mc:Fallback>
                <p:oleObj name="think-cell Slide" r:id="rId4" imgW="426" imgH="428" progId="TCLayout.ActiveDocument.1">
                  <p:embed/>
                  <p:pic>
                    <p:nvPicPr>
                      <p:cNvPr id="6" name="Object 5" hidden="1">
                        <a:extLst>
                          <a:ext uri="{FF2B5EF4-FFF2-40B4-BE49-F238E27FC236}">
                            <a16:creationId xmlns:a16="http://schemas.microsoft.com/office/drawing/2014/main" id="{74E264FB-C7E0-2BA4-5C0B-D52B2E35A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4315E4F8-713D-FA0F-BB75-5A2E22A714AB}"/>
              </a:ext>
            </a:extLst>
          </p:cNvPr>
          <p:cNvPicPr>
            <a:picLocks noChangeAspect="1"/>
          </p:cNvPicPr>
          <p:nvPr/>
        </p:nvPicPr>
        <p:blipFill rotWithShape="1">
          <a:blip r:embed="rId6"/>
          <a:srcRect t="857"/>
          <a:stretch/>
        </p:blipFill>
        <p:spPr>
          <a:xfrm>
            <a:off x="0" y="-10376"/>
            <a:ext cx="11358694" cy="68683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FBB427-BCD0-4241-AFB8-E4D2DD0F878A}"/>
                  </a:ext>
                </a:extLst>
              </p:cNvPr>
              <p:cNvSpPr txBox="1"/>
              <p:nvPr/>
            </p:nvSpPr>
            <p:spPr>
              <a:xfrm>
                <a:off x="6476301" y="2063692"/>
                <a:ext cx="5374325" cy="911340"/>
              </a:xfrm>
              <a:prstGeom prst="rect">
                <a:avLst/>
              </a:prstGeom>
              <a:noFill/>
            </p:spPr>
            <p:txBody>
              <a:bodyPr wrap="square" rtlCol="0">
                <a:spAutoFit/>
              </a:bodyPr>
              <a:lstStyle/>
              <a:p>
                <a:pPr algn="ctr"/>
                <a:r>
                  <a:rPr lang="en-US" sz="2400">
                    <a:solidFill>
                      <a:srgbClr val="000000"/>
                    </a:solidFill>
                    <a:effectLst/>
                    <a:latin typeface="Calibri" panose="020F0502020204030204" pitchFamily="34" charset="0"/>
                    <a:ea typeface="Times New Roman" panose="02020603050405020304" pitchFamily="18" charset="0"/>
                  </a:rPr>
                  <a:t>Most of the customers who have churned made less transactions </a:t>
                </a:r>
                <a:r>
                  <a:rPr lang="en-US" sz="2400">
                    <a:solidFill>
                      <a:srgbClr val="000000"/>
                    </a:solidFill>
                    <a:latin typeface="Calibri" panose="020F0502020204030204" pitchFamily="34" charset="0"/>
                    <a:ea typeface="Times New Roman" panose="02020603050405020304" pitchFamily="18" charset="0"/>
                  </a:rPr>
                  <a:t>i</a:t>
                </a:r>
                <a:r>
                  <a:rPr lang="en-US" sz="2400">
                    <a:solidFill>
                      <a:srgbClr val="000000"/>
                    </a:solidFill>
                    <a:effectLst/>
                    <a:latin typeface="Calibri" panose="020F0502020204030204" pitchFamily="34" charset="0"/>
                    <a:ea typeface="Times New Roman" panose="02020603050405020304" pitchFamily="18" charset="0"/>
                  </a:rPr>
                  <a:t>n</a:t>
                </a:r>
                <a:r>
                  <a:rPr lang="en-US" sz="2400">
                    <a:solidFill>
                      <a:srgbClr val="000000"/>
                    </a:solidFill>
                    <a:latin typeface="Calibri" panose="020F0502020204030204" pitchFamily="34" charset="0"/>
                    <a:ea typeface="Times New Roman" panose="02020603050405020304" pitchFamily="18" charset="0"/>
                  </a:rPr>
                  <a:t> </a:t>
                </a:r>
                <a:r>
                  <a:rPr lang="en-US" sz="2400">
                    <a:solidFill>
                      <a:srgbClr val="000000"/>
                    </a:solidFill>
                    <a:effectLst/>
                    <a:latin typeface="Calibri" panose="020F0502020204030204" pitchFamily="34" charset="0"/>
                    <a:ea typeface="Times New Roman" panose="02020603050405020304" pitchFamily="18" charset="0"/>
                  </a:rPr>
                  <a:t>Q4 (&lt; </a:t>
                </a:r>
                <a14:m>
                  <m:oMath xmlns:m="http://schemas.openxmlformats.org/officeDocument/2006/math">
                    <m:box>
                      <m:boxPr>
                        <m:ctrlPr>
                          <a:rPr lang="en-US" sz="2400" b="0" i="1" smtClean="0">
                            <a:solidFill>
                              <a:srgbClr val="000000"/>
                            </a:solidFill>
                            <a:effectLst/>
                            <a:latin typeface="Cambria Math" panose="02040503050406030204" pitchFamily="18" charset="0"/>
                            <a:ea typeface="Times New Roman" panose="02020603050405020304" pitchFamily="18" charset="0"/>
                          </a:rPr>
                        </m:ctrlPr>
                      </m:boxPr>
                      <m:e>
                        <m:argPr>
                          <m:argSz m:val="-1"/>
                        </m:argPr>
                        <m:f>
                          <m:fPr>
                            <m:ctrlPr>
                              <a:rPr lang="en-US" sz="2400" b="0" i="1" smtClean="0">
                                <a:solidFill>
                                  <a:srgbClr val="000000"/>
                                </a:solidFill>
                                <a:effectLst/>
                                <a:latin typeface="Cambria Math" panose="02040503050406030204" pitchFamily="18" charset="0"/>
                                <a:ea typeface="Times New Roman" panose="02020603050405020304" pitchFamily="18" charset="0"/>
                              </a:rPr>
                            </m:ctrlPr>
                          </m:fPr>
                          <m:num>
                            <m:r>
                              <a:rPr lang="en-US" sz="2400" b="0" i="1" smtClean="0">
                                <a:solidFill>
                                  <a:srgbClr val="000000"/>
                                </a:solidFill>
                                <a:effectLst/>
                                <a:latin typeface="Cambria Math" panose="02040503050406030204" pitchFamily="18" charset="0"/>
                                <a:ea typeface="Times New Roman" panose="02020603050405020304" pitchFamily="18" charset="0"/>
                              </a:rPr>
                              <m:t>𝑄</m:t>
                            </m:r>
                            <m:r>
                              <a:rPr lang="en-US" sz="2400" b="0" i="1" smtClean="0">
                                <a:solidFill>
                                  <a:srgbClr val="000000"/>
                                </a:solidFill>
                                <a:effectLst/>
                                <a:latin typeface="Cambria Math" panose="02040503050406030204" pitchFamily="18" charset="0"/>
                                <a:ea typeface="Times New Roman" panose="02020603050405020304" pitchFamily="18" charset="0"/>
                              </a:rPr>
                              <m:t>4</m:t>
                            </m:r>
                          </m:num>
                          <m:den>
                            <m:r>
                              <a:rPr lang="en-US" sz="2400" b="0" i="1" smtClean="0">
                                <a:solidFill>
                                  <a:srgbClr val="000000"/>
                                </a:solidFill>
                                <a:effectLst/>
                                <a:latin typeface="Cambria Math" panose="02040503050406030204" pitchFamily="18" charset="0"/>
                                <a:ea typeface="Times New Roman" panose="02020603050405020304" pitchFamily="18" charset="0"/>
                              </a:rPr>
                              <m:t>𝑄</m:t>
                            </m:r>
                            <m:r>
                              <a:rPr lang="en-US" sz="2400" b="0" i="1" smtClean="0">
                                <a:solidFill>
                                  <a:srgbClr val="000000"/>
                                </a:solidFill>
                                <a:effectLst/>
                                <a:latin typeface="Cambria Math" panose="02040503050406030204" pitchFamily="18" charset="0"/>
                                <a:ea typeface="Times New Roman" panose="02020603050405020304" pitchFamily="18" charset="0"/>
                              </a:rPr>
                              <m:t>1</m:t>
                            </m:r>
                          </m:den>
                        </m:f>
                      </m:e>
                    </m:box>
                  </m:oMath>
                </a14:m>
                <a:r>
                  <a:rPr lang="en-US" sz="2400">
                    <a:latin typeface="Calibri" panose="020F0502020204030204" pitchFamily="34" charset="0"/>
                    <a:ea typeface="Calibri" panose="020F0502020204030204" pitchFamily="34" charset="0"/>
                    <a:cs typeface="Shruti" panose="020B0502040204020203" pitchFamily="34" charset="0"/>
                  </a:rPr>
                  <a:t>)</a:t>
                </a:r>
              </a:p>
            </p:txBody>
          </p:sp>
        </mc:Choice>
        <mc:Fallback xmlns="">
          <p:sp>
            <p:nvSpPr>
              <p:cNvPr id="9" name="TextBox 8">
                <a:extLst>
                  <a:ext uri="{FF2B5EF4-FFF2-40B4-BE49-F238E27FC236}">
                    <a16:creationId xmlns:a16="http://schemas.microsoft.com/office/drawing/2014/main" id="{07FBB427-BCD0-4241-AFB8-E4D2DD0F878A}"/>
                  </a:ext>
                </a:extLst>
              </p:cNvPr>
              <p:cNvSpPr txBox="1">
                <a:spLocks noRot="1" noChangeAspect="1" noMove="1" noResize="1" noEditPoints="1" noAdjustHandles="1" noChangeArrowheads="1" noChangeShapeType="1" noTextEdit="1"/>
              </p:cNvSpPr>
              <p:nvPr/>
            </p:nvSpPr>
            <p:spPr>
              <a:xfrm>
                <a:off x="6476301" y="2063692"/>
                <a:ext cx="5374325" cy="911340"/>
              </a:xfrm>
              <a:prstGeom prst="rect">
                <a:avLst/>
              </a:prstGeom>
              <a:blipFill>
                <a:blip r:embed="rId7"/>
                <a:stretch>
                  <a:fillRect l="-1247" t="-5369" r="-2721" b="-7383"/>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C53A8EFD-F4FF-824A-E262-57BDB5A03ED7}"/>
              </a:ext>
            </a:extLst>
          </p:cNvPr>
          <p:cNvSpPr txBox="1">
            <a:spLocks/>
          </p:cNvSpPr>
          <p:nvPr/>
        </p:nvSpPr>
        <p:spPr>
          <a:xfrm>
            <a:off x="6664136" y="272584"/>
            <a:ext cx="5186490" cy="1208014"/>
          </a:xfrm>
          <a:prstGeom prst="rect">
            <a:avLst/>
          </a:prstGeom>
          <a:solidFill>
            <a:schemeClr val="accent6">
              <a:lumMod val="60000"/>
              <a:lumOff val="4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panose="02020603050405020304" pitchFamily="18" charset="0"/>
                <a:ea typeface="Times New Roman" panose="02020603050405020304" pitchFamily="18" charset="0"/>
              </a:rPr>
              <a:t>Total Ct </a:t>
            </a:r>
            <a:r>
              <a:rPr lang="en-US" err="1">
                <a:latin typeface="Times New Roman" panose="02020603050405020304" pitchFamily="18" charset="0"/>
                <a:ea typeface="Times New Roman" panose="02020603050405020304" pitchFamily="18" charset="0"/>
              </a:rPr>
              <a:t>Chng</a:t>
            </a:r>
            <a:r>
              <a:rPr lang="en-US">
                <a:latin typeface="Times New Roman" panose="02020603050405020304" pitchFamily="18" charset="0"/>
                <a:ea typeface="Times New Roman" panose="02020603050405020304" pitchFamily="18" charset="0"/>
              </a:rPr>
              <a:t> Q4-Q1 </a:t>
            </a:r>
          </a:p>
          <a:p>
            <a:pPr algn="ct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Shruti" panose="020B0502040204020203" pitchFamily="34" charset="0"/>
              </a:rPr>
              <a:t>(</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ratio of no. of transactions done in Q4 vs Q1)</a:t>
            </a:r>
            <a:endParaRPr lang="en-US" sz="600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06759588-DB49-BFB9-FEB4-942DA8C8094F}"/>
              </a:ext>
            </a:extLst>
          </p:cNvPr>
          <p:cNvPicPr>
            <a:picLocks noChangeAspect="1"/>
          </p:cNvPicPr>
          <p:nvPr/>
        </p:nvPicPr>
        <p:blipFill rotWithShape="1">
          <a:blip r:embed="rId8"/>
          <a:srcRect b="4632"/>
          <a:stretch/>
        </p:blipFill>
        <p:spPr>
          <a:xfrm>
            <a:off x="7850964" y="4062445"/>
            <a:ext cx="3015289" cy="1264160"/>
          </a:xfrm>
          <a:prstGeom prst="rect">
            <a:avLst/>
          </a:prstGeom>
          <a:ln>
            <a:solidFill>
              <a:schemeClr val="tx1"/>
            </a:solidFill>
          </a:ln>
        </p:spPr>
      </p:pic>
      <p:sp>
        <p:nvSpPr>
          <p:cNvPr id="2" name="TextBox 1">
            <a:extLst>
              <a:ext uri="{FF2B5EF4-FFF2-40B4-BE49-F238E27FC236}">
                <a16:creationId xmlns:a16="http://schemas.microsoft.com/office/drawing/2014/main" id="{6DB8006E-BAA0-94CE-EFDD-0B2DD977A9B2}"/>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8" name="Slide Number Placeholder 2">
            <a:extLst>
              <a:ext uri="{FF2B5EF4-FFF2-40B4-BE49-F238E27FC236}">
                <a16:creationId xmlns:a16="http://schemas.microsoft.com/office/drawing/2014/main" id="{2036C5BC-15B0-8BC2-DFC9-E67B96B7024D}"/>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26</a:t>
            </a:fld>
            <a:endParaRPr lang="en-US"/>
          </a:p>
        </p:txBody>
      </p:sp>
    </p:spTree>
    <p:extLst>
      <p:ext uri="{BB962C8B-B14F-4D97-AF65-F5344CB8AC3E}">
        <p14:creationId xmlns:p14="http://schemas.microsoft.com/office/powerpoint/2010/main" val="97751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4E264FB-C7E0-2BA4-5C0B-D52B2E35A88C}"/>
              </a:ext>
            </a:extLst>
          </p:cNvPr>
          <p:cNvGraphicFramePr>
            <a:graphicFrameLocks noChangeAspect="1"/>
          </p:cNvGraphicFramePr>
          <p:nvPr>
            <p:custDataLst>
              <p:tags r:id="rId1"/>
            </p:custDataLst>
            <p:extLst>
              <p:ext uri="{D42A27DB-BD31-4B8C-83A1-F6EECF244321}">
                <p14:modId xmlns:p14="http://schemas.microsoft.com/office/powerpoint/2010/main" val="1894271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8" progId="TCLayout.ActiveDocument.1">
                  <p:embed/>
                </p:oleObj>
              </mc:Choice>
              <mc:Fallback>
                <p:oleObj name="think-cell Slide" r:id="rId4" imgW="426" imgH="428" progId="TCLayout.ActiveDocument.1">
                  <p:embed/>
                  <p:pic>
                    <p:nvPicPr>
                      <p:cNvPr id="6" name="Object 5" hidden="1">
                        <a:extLst>
                          <a:ext uri="{FF2B5EF4-FFF2-40B4-BE49-F238E27FC236}">
                            <a16:creationId xmlns:a16="http://schemas.microsoft.com/office/drawing/2014/main" id="{74E264FB-C7E0-2BA4-5C0B-D52B2E35A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E81701C9-1A6D-C71F-14C1-DA5A3BEDDECF}"/>
              </a:ext>
            </a:extLst>
          </p:cNvPr>
          <p:cNvPicPr>
            <a:picLocks noChangeAspect="1"/>
          </p:cNvPicPr>
          <p:nvPr/>
        </p:nvPicPr>
        <p:blipFill rotWithShape="1">
          <a:blip r:embed="rId6"/>
          <a:srcRect t="461"/>
          <a:stretch/>
        </p:blipFill>
        <p:spPr>
          <a:xfrm>
            <a:off x="0" y="1"/>
            <a:ext cx="11363884" cy="6858000"/>
          </a:xfrm>
          <a:prstGeom prst="rect">
            <a:avLst/>
          </a:prstGeom>
        </p:spPr>
      </p:pic>
      <p:pic>
        <p:nvPicPr>
          <p:cNvPr id="8" name="Picture 7">
            <a:extLst>
              <a:ext uri="{FF2B5EF4-FFF2-40B4-BE49-F238E27FC236}">
                <a16:creationId xmlns:a16="http://schemas.microsoft.com/office/drawing/2014/main" id="{49443698-B881-4A81-EF69-349DF0DE91D9}"/>
              </a:ext>
            </a:extLst>
          </p:cNvPr>
          <p:cNvPicPr>
            <a:picLocks noChangeAspect="1"/>
          </p:cNvPicPr>
          <p:nvPr/>
        </p:nvPicPr>
        <p:blipFill rotWithShape="1">
          <a:blip r:embed="rId7">
            <a:alphaModFix amt="84000"/>
          </a:blip>
          <a:srcRect b="4632"/>
          <a:stretch/>
        </p:blipFill>
        <p:spPr>
          <a:xfrm>
            <a:off x="985011" y="466674"/>
            <a:ext cx="3015289" cy="1264160"/>
          </a:xfrm>
          <a:prstGeom prst="rect">
            <a:avLst/>
          </a:prstGeom>
          <a:ln>
            <a:solidFill>
              <a:schemeClr val="tx1"/>
            </a:solidFill>
          </a:ln>
        </p:spPr>
      </p:pic>
      <p:sp>
        <p:nvSpPr>
          <p:cNvPr id="11" name="Title 1">
            <a:extLst>
              <a:ext uri="{FF2B5EF4-FFF2-40B4-BE49-F238E27FC236}">
                <a16:creationId xmlns:a16="http://schemas.microsoft.com/office/drawing/2014/main" id="{0AC276A7-3B22-5157-AC58-89298F68AA1A}"/>
              </a:ext>
            </a:extLst>
          </p:cNvPr>
          <p:cNvSpPr txBox="1">
            <a:spLocks/>
          </p:cNvSpPr>
          <p:nvPr/>
        </p:nvSpPr>
        <p:spPr>
          <a:xfrm>
            <a:off x="6020499" y="1838682"/>
            <a:ext cx="5186490" cy="1208014"/>
          </a:xfrm>
          <a:prstGeom prst="rect">
            <a:avLst/>
          </a:prstGeom>
          <a:solidFill>
            <a:schemeClr val="accent6">
              <a:lumMod val="60000"/>
              <a:lumOff val="40000"/>
              <a:alpha val="77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panose="02020603050405020304" pitchFamily="18" charset="0"/>
                <a:ea typeface="Times New Roman" panose="02020603050405020304" pitchFamily="18" charset="0"/>
              </a:rPr>
              <a:t>Total Ct </a:t>
            </a:r>
            <a:r>
              <a:rPr lang="en-US" err="1">
                <a:latin typeface="Times New Roman" panose="02020603050405020304" pitchFamily="18" charset="0"/>
                <a:ea typeface="Times New Roman" panose="02020603050405020304" pitchFamily="18" charset="0"/>
              </a:rPr>
              <a:t>Chng</a:t>
            </a:r>
            <a:r>
              <a:rPr lang="en-US">
                <a:latin typeface="Times New Roman" panose="02020603050405020304" pitchFamily="18" charset="0"/>
                <a:ea typeface="Times New Roman" panose="02020603050405020304" pitchFamily="18" charset="0"/>
              </a:rPr>
              <a:t> Q4-Q1 </a:t>
            </a:r>
          </a:p>
          <a:p>
            <a:pPr algn="ct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Shruti" panose="020B0502040204020203" pitchFamily="34" charset="0"/>
              </a:rPr>
              <a:t>(</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ratio of no. of transactions done in Q4 vs Q1)</a:t>
            </a:r>
            <a:endParaRPr lang="en-US" sz="6000">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D43DB29B-2035-C089-F102-F1C96DE9CB11}"/>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7" name="Slide Number Placeholder 2">
            <a:extLst>
              <a:ext uri="{FF2B5EF4-FFF2-40B4-BE49-F238E27FC236}">
                <a16:creationId xmlns:a16="http://schemas.microsoft.com/office/drawing/2014/main" id="{9CE900A1-5FAE-A4A5-DA38-F8EB6CE40DE0}"/>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27</a:t>
            </a:fld>
            <a:endParaRPr lang="en-US"/>
          </a:p>
        </p:txBody>
      </p:sp>
    </p:spTree>
    <p:extLst>
      <p:ext uri="{BB962C8B-B14F-4D97-AF65-F5344CB8AC3E}">
        <p14:creationId xmlns:p14="http://schemas.microsoft.com/office/powerpoint/2010/main" val="2072078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4E264FB-C7E0-2BA4-5C0B-D52B2E35A88C}"/>
              </a:ext>
            </a:extLst>
          </p:cNvPr>
          <p:cNvGraphicFramePr>
            <a:graphicFrameLocks noChangeAspect="1"/>
          </p:cNvGraphicFramePr>
          <p:nvPr>
            <p:custDataLst>
              <p:tags r:id="rId1"/>
            </p:custDataLst>
            <p:extLst>
              <p:ext uri="{D42A27DB-BD31-4B8C-83A1-F6EECF244321}">
                <p14:modId xmlns:p14="http://schemas.microsoft.com/office/powerpoint/2010/main" val="1606948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8" progId="TCLayout.ActiveDocument.1">
                  <p:embed/>
                </p:oleObj>
              </mc:Choice>
              <mc:Fallback>
                <p:oleObj name="think-cell Slide" r:id="rId4" imgW="426" imgH="428" progId="TCLayout.ActiveDocument.1">
                  <p:embed/>
                  <p:pic>
                    <p:nvPicPr>
                      <p:cNvPr id="6" name="Object 5" hidden="1">
                        <a:extLst>
                          <a:ext uri="{FF2B5EF4-FFF2-40B4-BE49-F238E27FC236}">
                            <a16:creationId xmlns:a16="http://schemas.microsoft.com/office/drawing/2014/main" id="{74E264FB-C7E0-2BA4-5C0B-D52B2E35A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8" name="Picture 17">
            <a:extLst>
              <a:ext uri="{FF2B5EF4-FFF2-40B4-BE49-F238E27FC236}">
                <a16:creationId xmlns:a16="http://schemas.microsoft.com/office/drawing/2014/main" id="{0A2D7C8F-4B3D-035B-13F4-0FD2017D2C11}"/>
              </a:ext>
            </a:extLst>
          </p:cNvPr>
          <p:cNvPicPr>
            <a:picLocks noChangeAspect="1"/>
          </p:cNvPicPr>
          <p:nvPr/>
        </p:nvPicPr>
        <p:blipFill>
          <a:blip r:embed="rId6"/>
          <a:stretch>
            <a:fillRect/>
          </a:stretch>
        </p:blipFill>
        <p:spPr>
          <a:xfrm>
            <a:off x="0" y="0"/>
            <a:ext cx="11490615" cy="6858000"/>
          </a:xfrm>
          <a:prstGeom prst="rect">
            <a:avLst/>
          </a:prstGeom>
        </p:spPr>
      </p:pic>
      <p:pic>
        <p:nvPicPr>
          <p:cNvPr id="15" name="Picture 14">
            <a:extLst>
              <a:ext uri="{FF2B5EF4-FFF2-40B4-BE49-F238E27FC236}">
                <a16:creationId xmlns:a16="http://schemas.microsoft.com/office/drawing/2014/main" id="{B9217D05-2F29-5083-837E-263352161801}"/>
              </a:ext>
            </a:extLst>
          </p:cNvPr>
          <p:cNvPicPr>
            <a:picLocks noChangeAspect="1"/>
          </p:cNvPicPr>
          <p:nvPr/>
        </p:nvPicPr>
        <p:blipFill rotWithShape="1">
          <a:blip r:embed="rId7">
            <a:alphaModFix amt="84000"/>
          </a:blip>
          <a:srcRect b="4632"/>
          <a:stretch/>
        </p:blipFill>
        <p:spPr>
          <a:xfrm>
            <a:off x="909510" y="802234"/>
            <a:ext cx="3015289" cy="1264160"/>
          </a:xfrm>
          <a:prstGeom prst="rect">
            <a:avLst/>
          </a:prstGeom>
          <a:ln>
            <a:solidFill>
              <a:schemeClr val="tx1"/>
            </a:solidFill>
          </a:ln>
        </p:spPr>
      </p:pic>
      <p:sp>
        <p:nvSpPr>
          <p:cNvPr id="20" name="Title 1">
            <a:extLst>
              <a:ext uri="{FF2B5EF4-FFF2-40B4-BE49-F238E27FC236}">
                <a16:creationId xmlns:a16="http://schemas.microsoft.com/office/drawing/2014/main" id="{45EE4207-84E1-0D5A-4111-F6206A379C6C}"/>
              </a:ext>
            </a:extLst>
          </p:cNvPr>
          <p:cNvSpPr txBox="1">
            <a:spLocks/>
          </p:cNvSpPr>
          <p:nvPr/>
        </p:nvSpPr>
        <p:spPr>
          <a:xfrm>
            <a:off x="6096000" y="462887"/>
            <a:ext cx="5186490" cy="1208014"/>
          </a:xfrm>
          <a:prstGeom prst="rect">
            <a:avLst/>
          </a:prstGeom>
          <a:solidFill>
            <a:schemeClr val="accent6">
              <a:lumMod val="60000"/>
              <a:lumOff val="40000"/>
              <a:alpha val="77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panose="02020603050405020304" pitchFamily="18" charset="0"/>
                <a:ea typeface="Times New Roman" panose="02020603050405020304" pitchFamily="18" charset="0"/>
              </a:rPr>
              <a:t>Total Ct </a:t>
            </a:r>
            <a:r>
              <a:rPr lang="en-US" err="1">
                <a:latin typeface="Times New Roman" panose="02020603050405020304" pitchFamily="18" charset="0"/>
                <a:ea typeface="Times New Roman" panose="02020603050405020304" pitchFamily="18" charset="0"/>
              </a:rPr>
              <a:t>Chng</a:t>
            </a:r>
            <a:r>
              <a:rPr lang="en-US">
                <a:latin typeface="Times New Roman" panose="02020603050405020304" pitchFamily="18" charset="0"/>
                <a:ea typeface="Times New Roman" panose="02020603050405020304" pitchFamily="18" charset="0"/>
              </a:rPr>
              <a:t> Q4-Q1 </a:t>
            </a:r>
          </a:p>
          <a:p>
            <a:pPr algn="ct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Shruti" panose="020B0502040204020203" pitchFamily="34" charset="0"/>
              </a:rPr>
              <a:t>(</a:t>
            </a: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ratio of no. of transactions done in Q4 vs Q1)</a:t>
            </a:r>
            <a:endParaRPr lang="en-US" sz="6000">
              <a:latin typeface="Times New Roman" panose="02020603050405020304" pitchFamily="18" charset="0"/>
              <a:ea typeface="Times New Roman" panose="02020603050405020304" pitchFamily="18" charset="0"/>
            </a:endParaRPr>
          </a:p>
        </p:txBody>
      </p:sp>
      <p:pic>
        <p:nvPicPr>
          <p:cNvPr id="22" name="Picture 21">
            <a:extLst>
              <a:ext uri="{FF2B5EF4-FFF2-40B4-BE49-F238E27FC236}">
                <a16:creationId xmlns:a16="http://schemas.microsoft.com/office/drawing/2014/main" id="{198DADAF-FF9F-69D1-2747-CCA7E1BFD1A3}"/>
              </a:ext>
            </a:extLst>
          </p:cNvPr>
          <p:cNvPicPr>
            <a:picLocks noChangeAspect="1"/>
          </p:cNvPicPr>
          <p:nvPr/>
        </p:nvPicPr>
        <p:blipFill>
          <a:blip r:embed="rId8">
            <a:alphaModFix amt="95000"/>
          </a:blip>
          <a:stretch>
            <a:fillRect/>
          </a:stretch>
        </p:blipFill>
        <p:spPr>
          <a:xfrm>
            <a:off x="1326530" y="4444111"/>
            <a:ext cx="1435174" cy="1485976"/>
          </a:xfrm>
          <a:prstGeom prst="rect">
            <a:avLst/>
          </a:prstGeom>
          <a:ln>
            <a:solidFill>
              <a:schemeClr val="tx1"/>
            </a:solidFill>
          </a:ln>
        </p:spPr>
      </p:pic>
      <p:sp>
        <p:nvSpPr>
          <p:cNvPr id="2" name="TextBox 1">
            <a:extLst>
              <a:ext uri="{FF2B5EF4-FFF2-40B4-BE49-F238E27FC236}">
                <a16:creationId xmlns:a16="http://schemas.microsoft.com/office/drawing/2014/main" id="{79DEC7C1-EDF6-CA84-71B2-A570F4733BB1}"/>
              </a:ext>
            </a:extLst>
          </p:cNvPr>
          <p:cNvSpPr txBox="1"/>
          <p:nvPr/>
        </p:nvSpPr>
        <p:spPr>
          <a:xfrm>
            <a:off x="10520130" y="6457890"/>
            <a:ext cx="1671870" cy="400110"/>
          </a:xfrm>
          <a:prstGeom prst="rect">
            <a:avLst/>
          </a:prstGeom>
          <a:solidFill>
            <a:schemeClr val="accent6">
              <a:lumMod val="60000"/>
              <a:lumOff val="40000"/>
            </a:schemeClr>
          </a:solid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 Yash Jivani -</a:t>
            </a:r>
          </a:p>
        </p:txBody>
      </p:sp>
      <p:sp>
        <p:nvSpPr>
          <p:cNvPr id="4" name="Slide Number Placeholder 2">
            <a:extLst>
              <a:ext uri="{FF2B5EF4-FFF2-40B4-BE49-F238E27FC236}">
                <a16:creationId xmlns:a16="http://schemas.microsoft.com/office/drawing/2014/main" id="{AB0ACC46-5548-2F65-4487-A003B038BE93}"/>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28</a:t>
            </a:fld>
            <a:endParaRPr lang="en-US"/>
          </a:p>
        </p:txBody>
      </p:sp>
    </p:spTree>
    <p:extLst>
      <p:ext uri="{BB962C8B-B14F-4D97-AF65-F5344CB8AC3E}">
        <p14:creationId xmlns:p14="http://schemas.microsoft.com/office/powerpoint/2010/main" val="3198117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D976325-CB0D-FADD-1032-043C0355D603}"/>
              </a:ext>
            </a:extLst>
          </p:cNvPr>
          <p:cNvGraphicFramePr>
            <a:graphicFrameLocks noChangeAspect="1"/>
          </p:cNvGraphicFramePr>
          <p:nvPr>
            <p:custDataLst>
              <p:tags r:id="rId1"/>
            </p:custDataLst>
            <p:extLst>
              <p:ext uri="{D42A27DB-BD31-4B8C-83A1-F6EECF244321}">
                <p14:modId xmlns:p14="http://schemas.microsoft.com/office/powerpoint/2010/main" val="1450224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5" name="Object 4" hidden="1">
                        <a:extLst>
                          <a:ext uri="{FF2B5EF4-FFF2-40B4-BE49-F238E27FC236}">
                            <a16:creationId xmlns:a16="http://schemas.microsoft.com/office/drawing/2014/main" id="{6D976325-CB0D-FADD-1032-043C0355D6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D7F8D28-CA6C-52FB-8966-28F51FDCBA13}"/>
              </a:ext>
            </a:extLst>
          </p:cNvPr>
          <p:cNvSpPr>
            <a:spLocks noGrp="1"/>
          </p:cNvSpPr>
          <p:nvPr>
            <p:ph type="title"/>
          </p:nvPr>
        </p:nvSpPr>
        <p:spPr>
          <a:xfrm>
            <a:off x="838200" y="365125"/>
            <a:ext cx="10515600" cy="732897"/>
          </a:xfrm>
        </p:spPr>
        <p:txBody>
          <a:bodyPr vert="horz"/>
          <a:lstStyle/>
          <a:p>
            <a:r>
              <a:rPr lang="en-US" b="1">
                <a:solidFill>
                  <a:schemeClr val="accent2"/>
                </a:solidFill>
                <a:ea typeface="+mj-lt"/>
                <a:cs typeface="+mj-lt"/>
              </a:rPr>
              <a:t>Methodology</a:t>
            </a:r>
            <a:endParaRPr lang="en-US" b="1">
              <a:solidFill>
                <a:schemeClr val="accent2"/>
              </a:solidFill>
            </a:endParaRPr>
          </a:p>
        </p:txBody>
      </p:sp>
      <p:sp>
        <p:nvSpPr>
          <p:cNvPr id="3" name="Content Placeholder 2">
            <a:extLst>
              <a:ext uri="{FF2B5EF4-FFF2-40B4-BE49-F238E27FC236}">
                <a16:creationId xmlns:a16="http://schemas.microsoft.com/office/drawing/2014/main" id="{BD72941D-78D3-A836-C00C-335CB4541904}"/>
              </a:ext>
            </a:extLst>
          </p:cNvPr>
          <p:cNvSpPr>
            <a:spLocks noGrp="1"/>
          </p:cNvSpPr>
          <p:nvPr>
            <p:ph idx="1"/>
          </p:nvPr>
        </p:nvSpPr>
        <p:spPr>
          <a:xfrm>
            <a:off x="838200" y="1180042"/>
            <a:ext cx="10515600" cy="4996921"/>
          </a:xfrm>
        </p:spPr>
        <p:txBody>
          <a:bodyPr vert="horz" lIns="91440" tIns="45720" rIns="91440" bIns="45720" rtlCol="0" anchor="t">
            <a:normAutofit/>
          </a:bodyPr>
          <a:lstStyle/>
          <a:p>
            <a:pPr marL="514350" indent="-514350">
              <a:buAutoNum type="arabicPeriod"/>
            </a:pPr>
            <a:r>
              <a:rPr lang="en-US">
                <a:cs typeface="Calibri"/>
              </a:rPr>
              <a:t>Imported the dataset into Google </a:t>
            </a:r>
            <a:r>
              <a:rPr lang="en-US" err="1">
                <a:cs typeface="Calibri"/>
              </a:rPr>
              <a:t>Colab</a:t>
            </a:r>
            <a:r>
              <a:rPr lang="en-US">
                <a:cs typeface="Calibri"/>
              </a:rPr>
              <a:t>.</a:t>
            </a:r>
          </a:p>
          <a:p>
            <a:pPr marL="514350" indent="-514350">
              <a:buAutoNum type="alphaLcParenR"/>
            </a:pPr>
            <a:r>
              <a:rPr lang="en-US" sz="1800">
                <a:cs typeface="Calibri"/>
              </a:rPr>
              <a:t>Executed the EDA by importing some fundamental libraries like pandas, matplotlib, seaborn. </a:t>
            </a:r>
          </a:p>
          <a:p>
            <a:pPr marL="2171700" lvl="4" indent="-342900">
              <a:buAutoNum type="alphaLcParenR"/>
            </a:pPr>
            <a:endParaRPr lang="en-US">
              <a:cs typeface="Calibri"/>
            </a:endParaRPr>
          </a:p>
          <a:p>
            <a:pPr marL="2171700" lvl="4" indent="-342900">
              <a:buAutoNum type="alphaLcParenR"/>
            </a:pPr>
            <a:endParaRPr lang="en-US">
              <a:cs typeface="Calibri"/>
            </a:endParaRPr>
          </a:p>
        </p:txBody>
      </p:sp>
      <p:sp>
        <p:nvSpPr>
          <p:cNvPr id="6" name="Slide Number Placeholder 5">
            <a:extLst>
              <a:ext uri="{FF2B5EF4-FFF2-40B4-BE49-F238E27FC236}">
                <a16:creationId xmlns:a16="http://schemas.microsoft.com/office/drawing/2014/main" id="{1A8020EB-09F7-EDE1-9D07-46B30B0DBA61}"/>
              </a:ext>
            </a:extLst>
          </p:cNvPr>
          <p:cNvSpPr>
            <a:spLocks noGrp="1"/>
          </p:cNvSpPr>
          <p:nvPr>
            <p:ph type="sldNum" sz="quarter" idx="12"/>
          </p:nvPr>
        </p:nvSpPr>
        <p:spPr/>
        <p:txBody>
          <a:bodyPr/>
          <a:lstStyle/>
          <a:p>
            <a:fld id="{3ED678AB-02B0-41B4-AC9A-DED9BD329528}" type="slidenum">
              <a:rPr lang="en-US" smtClean="0"/>
              <a:t>29</a:t>
            </a:fld>
            <a:endParaRPr lang="en-US"/>
          </a:p>
        </p:txBody>
      </p:sp>
      <p:pic>
        <p:nvPicPr>
          <p:cNvPr id="4" name="Picture 5" descr="Graphical user interface&#10;&#10;Description automatically generated">
            <a:extLst>
              <a:ext uri="{FF2B5EF4-FFF2-40B4-BE49-F238E27FC236}">
                <a16:creationId xmlns:a16="http://schemas.microsoft.com/office/drawing/2014/main" id="{FD011E76-1306-EC23-13E3-578FD7D85698}"/>
              </a:ext>
            </a:extLst>
          </p:cNvPr>
          <p:cNvPicPr>
            <a:picLocks noChangeAspect="1"/>
          </p:cNvPicPr>
          <p:nvPr/>
        </p:nvPicPr>
        <p:blipFill>
          <a:blip r:embed="rId5"/>
          <a:stretch>
            <a:fillRect/>
          </a:stretch>
        </p:blipFill>
        <p:spPr>
          <a:xfrm>
            <a:off x="840317" y="2261634"/>
            <a:ext cx="10416117" cy="3869313"/>
          </a:xfrm>
          <a:prstGeom prst="rect">
            <a:avLst/>
          </a:prstGeom>
        </p:spPr>
      </p:pic>
      <p:sp>
        <p:nvSpPr>
          <p:cNvPr id="7" name="TextBox 6">
            <a:extLst>
              <a:ext uri="{FF2B5EF4-FFF2-40B4-BE49-F238E27FC236}">
                <a16:creationId xmlns:a16="http://schemas.microsoft.com/office/drawing/2014/main" id="{3B4182AF-1FF6-7E66-471B-015AEEF06A1F}"/>
              </a:ext>
            </a:extLst>
          </p:cNvPr>
          <p:cNvSpPr txBox="1"/>
          <p:nvPr/>
        </p:nvSpPr>
        <p:spPr>
          <a:xfrm>
            <a:off x="10520429" y="6342844"/>
            <a:ext cx="1489119" cy="375633"/>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AMEYA </a:t>
            </a:r>
            <a:endParaRPr lang="en-US"/>
          </a:p>
        </p:txBody>
      </p:sp>
      <p:sp>
        <p:nvSpPr>
          <p:cNvPr id="8" name="Slide Number Placeholder 2">
            <a:extLst>
              <a:ext uri="{FF2B5EF4-FFF2-40B4-BE49-F238E27FC236}">
                <a16:creationId xmlns:a16="http://schemas.microsoft.com/office/drawing/2014/main" id="{37F768B1-0378-E339-3ACB-8E460E63636A}"/>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29</a:t>
            </a:fld>
            <a:endParaRPr lang="en-US"/>
          </a:p>
        </p:txBody>
      </p:sp>
    </p:spTree>
    <p:extLst>
      <p:ext uri="{BB962C8B-B14F-4D97-AF65-F5344CB8AC3E}">
        <p14:creationId xmlns:p14="http://schemas.microsoft.com/office/powerpoint/2010/main" val="280990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68B06D2-0E90-1975-211B-186C89027CF8}"/>
              </a:ext>
            </a:extLst>
          </p:cNvPr>
          <p:cNvGraphicFramePr>
            <a:graphicFrameLocks noChangeAspect="1"/>
          </p:cNvGraphicFramePr>
          <p:nvPr>
            <p:custDataLst>
              <p:tags r:id="rId1"/>
            </p:custDataLst>
            <p:extLst>
              <p:ext uri="{D42A27DB-BD31-4B8C-83A1-F6EECF244321}">
                <p14:modId xmlns:p14="http://schemas.microsoft.com/office/powerpoint/2010/main" val="12291060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9" name="Object 8" hidden="1">
                        <a:extLst>
                          <a:ext uri="{FF2B5EF4-FFF2-40B4-BE49-F238E27FC236}">
                            <a16:creationId xmlns:a16="http://schemas.microsoft.com/office/drawing/2014/main" id="{068B06D2-0E90-1975-211B-186C89027C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7854D7D-FA29-0135-59B8-72DCA682D6E8}"/>
              </a:ext>
            </a:extLst>
          </p:cNvPr>
          <p:cNvSpPr>
            <a:spLocks noGrp="1"/>
          </p:cNvSpPr>
          <p:nvPr>
            <p:ph type="ctrTitle"/>
          </p:nvPr>
        </p:nvSpPr>
        <p:spPr>
          <a:xfrm>
            <a:off x="162662" y="73179"/>
            <a:ext cx="11385756" cy="1156702"/>
          </a:xfrm>
        </p:spPr>
        <p:txBody>
          <a:bodyPr vert="horz">
            <a:noAutofit/>
          </a:bodyPr>
          <a:lstStyle/>
          <a:p>
            <a:r>
              <a:rPr lang="en-US" sz="4800" b="1">
                <a:latin typeface="Times New Roman" panose="02020603050405020304" pitchFamily="18" charset="0"/>
                <a:cs typeface="Times New Roman" panose="02020603050405020304" pitchFamily="18" charset="0"/>
              </a:rPr>
              <a:t>EDA Problem Statement</a:t>
            </a:r>
            <a:endParaRPr lang="en-US" sz="4800"/>
          </a:p>
        </p:txBody>
      </p:sp>
      <p:sp>
        <p:nvSpPr>
          <p:cNvPr id="3" name="Subtitle 2">
            <a:extLst>
              <a:ext uri="{FF2B5EF4-FFF2-40B4-BE49-F238E27FC236}">
                <a16:creationId xmlns:a16="http://schemas.microsoft.com/office/drawing/2014/main" id="{6C1032C0-D591-9107-B93C-53A955A7F168}"/>
              </a:ext>
            </a:extLst>
          </p:cNvPr>
          <p:cNvSpPr>
            <a:spLocks noGrp="1"/>
          </p:cNvSpPr>
          <p:nvPr>
            <p:ph type="subTitle" idx="1"/>
          </p:nvPr>
        </p:nvSpPr>
        <p:spPr>
          <a:xfrm>
            <a:off x="878759" y="4124882"/>
            <a:ext cx="9822425" cy="2732754"/>
          </a:xfrm>
        </p:spPr>
        <p:txBody>
          <a:bodyPr/>
          <a:lstStyle/>
          <a:p>
            <a:pPr marL="342900" indent="-342900" algn="just">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The CEO of Very Nice Bank is concerned about customer attrition in their credit card services and wants to proactively address the issue by predicting which customers are most likely to cancel their accounts.</a:t>
            </a:r>
          </a:p>
          <a:p>
            <a:pPr marL="342900" indent="-342900" algn="just">
              <a:buFont typeface="Arial" panose="020B0604020202020204" pitchFamily="34" charset="0"/>
              <a:buChar char="•"/>
            </a:pPr>
            <a:r>
              <a:rPr lang="en-US" sz="2400">
                <a:solidFill>
                  <a:schemeClr val="tx1"/>
                </a:solidFill>
                <a:latin typeface="Times New Roman" panose="02020603050405020304" pitchFamily="18" charset="0"/>
                <a:cs typeface="Times New Roman" panose="02020603050405020304" pitchFamily="18" charset="0"/>
              </a:rPr>
              <a:t>How can we address the issue of customer attrition in the credit card services provided by Very Nice Bank Inc?</a:t>
            </a:r>
          </a:p>
          <a:p>
            <a:pPr marL="342900" indent="-342900" algn="just">
              <a:buFont typeface="Arial" panose="020B0604020202020204" pitchFamily="34" charset="0"/>
              <a:buChar char="•"/>
            </a:pPr>
            <a:endParaRPr lang="en-US">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p>
        </p:txBody>
      </p:sp>
      <p:grpSp>
        <p:nvGrpSpPr>
          <p:cNvPr id="4" name="Group 3">
            <a:extLst>
              <a:ext uri="{FF2B5EF4-FFF2-40B4-BE49-F238E27FC236}">
                <a16:creationId xmlns:a16="http://schemas.microsoft.com/office/drawing/2014/main" id="{A70662D3-64CB-9426-CA0D-35D016238F55}"/>
              </a:ext>
            </a:extLst>
          </p:cNvPr>
          <p:cNvGrpSpPr/>
          <p:nvPr/>
        </p:nvGrpSpPr>
        <p:grpSpPr>
          <a:xfrm>
            <a:off x="1019643" y="1413892"/>
            <a:ext cx="4278716" cy="2597890"/>
            <a:chOff x="1988586" y="4264101"/>
            <a:chExt cx="2314965" cy="1400565"/>
          </a:xfrm>
        </p:grpSpPr>
        <p:pic>
          <p:nvPicPr>
            <p:cNvPr id="5" name="Graphic 4" descr="Walk with solid fill">
              <a:extLst>
                <a:ext uri="{FF2B5EF4-FFF2-40B4-BE49-F238E27FC236}">
                  <a16:creationId xmlns:a16="http://schemas.microsoft.com/office/drawing/2014/main" id="{39F02904-3A7A-53F0-CCA8-CD8FD26CD0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9151" y="4507183"/>
              <a:ext cx="914400" cy="914400"/>
            </a:xfrm>
            <a:prstGeom prst="rect">
              <a:avLst/>
            </a:prstGeom>
          </p:spPr>
        </p:pic>
        <p:pic>
          <p:nvPicPr>
            <p:cNvPr id="6" name="Graphic 5" descr="Group with solid fill">
              <a:extLst>
                <a:ext uri="{FF2B5EF4-FFF2-40B4-BE49-F238E27FC236}">
                  <a16:creationId xmlns:a16="http://schemas.microsoft.com/office/drawing/2014/main" id="{4E4113BC-1B01-7378-8A24-477C1F2B6B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88586" y="4264101"/>
              <a:ext cx="1400565" cy="1400565"/>
            </a:xfrm>
            <a:prstGeom prst="rect">
              <a:avLst/>
            </a:prstGeom>
          </p:spPr>
        </p:pic>
      </p:grpSp>
      <p:pic>
        <p:nvPicPr>
          <p:cNvPr id="7" name="Picture 2" descr="Are you anxious at the start of the project — discover the secret  simplicity of the business analyst's problem statement. | by Jeffrey Daube  | Medium">
            <a:extLst>
              <a:ext uri="{FF2B5EF4-FFF2-40B4-BE49-F238E27FC236}">
                <a16:creationId xmlns:a16="http://schemas.microsoft.com/office/drawing/2014/main" id="{2D73A41E-0319-D4E2-3D5B-EF1471EB7C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5195" y="1253456"/>
            <a:ext cx="6090678" cy="2918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225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2AB9EB3-282B-6C05-1ED9-BA4FC82EC892}"/>
              </a:ext>
            </a:extLst>
          </p:cNvPr>
          <p:cNvGraphicFramePr>
            <a:graphicFrameLocks noChangeAspect="1"/>
          </p:cNvGraphicFramePr>
          <p:nvPr>
            <p:custDataLst>
              <p:tags r:id="rId1"/>
            </p:custDataLst>
            <p:extLst>
              <p:ext uri="{D42A27DB-BD31-4B8C-83A1-F6EECF244321}">
                <p14:modId xmlns:p14="http://schemas.microsoft.com/office/powerpoint/2010/main" val="4460020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5" name="Object 4" hidden="1">
                        <a:extLst>
                          <a:ext uri="{FF2B5EF4-FFF2-40B4-BE49-F238E27FC236}">
                            <a16:creationId xmlns:a16="http://schemas.microsoft.com/office/drawing/2014/main" id="{82AB9EB3-282B-6C05-1ED9-BA4FC82EC8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BD72941D-78D3-A836-C00C-335CB4541904}"/>
              </a:ext>
            </a:extLst>
          </p:cNvPr>
          <p:cNvSpPr>
            <a:spLocks noGrp="1"/>
          </p:cNvSpPr>
          <p:nvPr>
            <p:ph idx="1"/>
          </p:nvPr>
        </p:nvSpPr>
        <p:spPr>
          <a:xfrm>
            <a:off x="552450" y="280459"/>
            <a:ext cx="10801350" cy="5896504"/>
          </a:xfrm>
        </p:spPr>
        <p:txBody>
          <a:bodyPr vert="horz" lIns="91440" tIns="45720" rIns="91440" bIns="45720" rtlCol="0" anchor="t">
            <a:normAutofit/>
          </a:bodyPr>
          <a:lstStyle/>
          <a:p>
            <a:pPr marL="0" indent="0">
              <a:buNone/>
            </a:pPr>
            <a:r>
              <a:rPr lang="en-US">
                <a:ea typeface="+mn-lt"/>
                <a:cs typeface="+mn-lt"/>
              </a:rPr>
              <a:t>B) Calculated the shape, info., null values of the dataset</a:t>
            </a:r>
          </a:p>
          <a:p>
            <a:pPr marL="0" indent="0">
              <a:buNone/>
            </a:pPr>
            <a:r>
              <a:rPr lang="en-US" sz="1800">
                <a:ea typeface="+mn-lt"/>
                <a:cs typeface="+mn-lt"/>
              </a:rPr>
              <a:t>Shape of data: 5998 rows, 21 columns.</a:t>
            </a:r>
          </a:p>
          <a:p>
            <a:pPr marL="0" indent="0">
              <a:buNone/>
            </a:pPr>
            <a:r>
              <a:rPr lang="en-US" sz="1800">
                <a:ea typeface="+mn-lt"/>
                <a:cs typeface="+mn-lt"/>
              </a:rPr>
              <a:t>There are No NULL values in the dataset.</a:t>
            </a:r>
          </a:p>
          <a:p>
            <a:pPr marL="0" indent="0">
              <a:buNone/>
            </a:pPr>
            <a:r>
              <a:rPr lang="en-US">
                <a:ea typeface="+mn-lt"/>
                <a:cs typeface="+mn-lt"/>
              </a:rPr>
              <a:t>C) Used Box plot to predict outliers. </a:t>
            </a:r>
            <a:endParaRPr lang="en-US" sz="1800">
              <a:ea typeface="+mn-lt"/>
              <a:cs typeface="+mn-lt"/>
            </a:endParaRPr>
          </a:p>
          <a:p>
            <a:pPr marL="0" indent="0">
              <a:buNone/>
            </a:pPr>
            <a:endParaRPr lang="en-US">
              <a:ea typeface="+mn-lt"/>
              <a:cs typeface="+mn-lt"/>
            </a:endParaRPr>
          </a:p>
        </p:txBody>
      </p:sp>
      <p:sp>
        <p:nvSpPr>
          <p:cNvPr id="4" name="Slide Number Placeholder 3">
            <a:extLst>
              <a:ext uri="{FF2B5EF4-FFF2-40B4-BE49-F238E27FC236}">
                <a16:creationId xmlns:a16="http://schemas.microsoft.com/office/drawing/2014/main" id="{0F9B4628-1938-8DF8-6CC2-DB994D343C29}"/>
              </a:ext>
            </a:extLst>
          </p:cNvPr>
          <p:cNvSpPr>
            <a:spLocks noGrp="1"/>
          </p:cNvSpPr>
          <p:nvPr>
            <p:ph type="sldNum" sz="quarter" idx="12"/>
          </p:nvPr>
        </p:nvSpPr>
        <p:spPr/>
        <p:txBody>
          <a:bodyPr/>
          <a:lstStyle/>
          <a:p>
            <a:fld id="{3ED678AB-02B0-41B4-AC9A-DED9BD329528}" type="slidenum">
              <a:rPr lang="en-US" smtClean="0"/>
              <a:t>30</a:t>
            </a:fld>
            <a:endParaRPr lang="en-US"/>
          </a:p>
        </p:txBody>
      </p:sp>
      <p:pic>
        <p:nvPicPr>
          <p:cNvPr id="6" name="Picture 6" descr="Chart, box and whisker chart&#10;&#10;Description automatically generated">
            <a:extLst>
              <a:ext uri="{FF2B5EF4-FFF2-40B4-BE49-F238E27FC236}">
                <a16:creationId xmlns:a16="http://schemas.microsoft.com/office/drawing/2014/main" id="{F4F93F3A-01A7-D3A8-2018-CD5DA4C7EDB5}"/>
              </a:ext>
            </a:extLst>
          </p:cNvPr>
          <p:cNvPicPr>
            <a:picLocks noChangeAspect="1"/>
          </p:cNvPicPr>
          <p:nvPr/>
        </p:nvPicPr>
        <p:blipFill>
          <a:blip r:embed="rId5"/>
          <a:stretch>
            <a:fillRect/>
          </a:stretch>
        </p:blipFill>
        <p:spPr>
          <a:xfrm>
            <a:off x="2491317" y="2117162"/>
            <a:ext cx="7040032" cy="2221508"/>
          </a:xfrm>
          <a:prstGeom prst="rect">
            <a:avLst/>
          </a:prstGeom>
        </p:spPr>
      </p:pic>
      <p:pic>
        <p:nvPicPr>
          <p:cNvPr id="8" name="Picture 8" descr="Chart, histogram&#10;&#10;Description automatically generated">
            <a:extLst>
              <a:ext uri="{FF2B5EF4-FFF2-40B4-BE49-F238E27FC236}">
                <a16:creationId xmlns:a16="http://schemas.microsoft.com/office/drawing/2014/main" id="{40E330F9-ED68-DC55-CCBA-15A19E1644B1}"/>
              </a:ext>
            </a:extLst>
          </p:cNvPr>
          <p:cNvPicPr>
            <a:picLocks noChangeAspect="1"/>
          </p:cNvPicPr>
          <p:nvPr/>
        </p:nvPicPr>
        <p:blipFill>
          <a:blip r:embed="rId6"/>
          <a:stretch>
            <a:fillRect/>
          </a:stretch>
        </p:blipFill>
        <p:spPr>
          <a:xfrm>
            <a:off x="2713568" y="4264620"/>
            <a:ext cx="6002867" cy="2212845"/>
          </a:xfrm>
          <a:prstGeom prst="rect">
            <a:avLst/>
          </a:prstGeom>
        </p:spPr>
      </p:pic>
      <p:sp>
        <p:nvSpPr>
          <p:cNvPr id="7" name="TextBox 6">
            <a:extLst>
              <a:ext uri="{FF2B5EF4-FFF2-40B4-BE49-F238E27FC236}">
                <a16:creationId xmlns:a16="http://schemas.microsoft.com/office/drawing/2014/main" id="{64C27129-2A70-1D2B-F14B-3085CB01D0E6}"/>
              </a:ext>
            </a:extLst>
          </p:cNvPr>
          <p:cNvSpPr txBox="1"/>
          <p:nvPr/>
        </p:nvSpPr>
        <p:spPr>
          <a:xfrm>
            <a:off x="10520429" y="6342844"/>
            <a:ext cx="1489119" cy="375633"/>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AMEYA </a:t>
            </a:r>
            <a:endParaRPr lang="en-US"/>
          </a:p>
        </p:txBody>
      </p:sp>
      <p:sp>
        <p:nvSpPr>
          <p:cNvPr id="2" name="Slide Number Placeholder 2">
            <a:extLst>
              <a:ext uri="{FF2B5EF4-FFF2-40B4-BE49-F238E27FC236}">
                <a16:creationId xmlns:a16="http://schemas.microsoft.com/office/drawing/2014/main" id="{2851F380-C75D-7C66-6FD8-873D48E30ECB}"/>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30</a:t>
            </a:fld>
            <a:endParaRPr lang="en-US"/>
          </a:p>
        </p:txBody>
      </p:sp>
    </p:spTree>
    <p:extLst>
      <p:ext uri="{BB962C8B-B14F-4D97-AF65-F5344CB8AC3E}">
        <p14:creationId xmlns:p14="http://schemas.microsoft.com/office/powerpoint/2010/main" val="2000259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ox and whisker chart&#10;&#10;Description automatically generated">
            <a:extLst>
              <a:ext uri="{FF2B5EF4-FFF2-40B4-BE49-F238E27FC236}">
                <a16:creationId xmlns:a16="http://schemas.microsoft.com/office/drawing/2014/main" id="{AC89C746-0442-CA15-25C3-22E2A171A3A7}"/>
              </a:ext>
            </a:extLst>
          </p:cNvPr>
          <p:cNvPicPr>
            <a:picLocks noGrp="1" noChangeAspect="1"/>
          </p:cNvPicPr>
          <p:nvPr>
            <p:ph idx="1"/>
          </p:nvPr>
        </p:nvPicPr>
        <p:blipFill>
          <a:blip r:embed="rId2"/>
          <a:stretch>
            <a:fillRect/>
          </a:stretch>
        </p:blipFill>
        <p:spPr>
          <a:xfrm>
            <a:off x="1350522" y="540422"/>
            <a:ext cx="9485291" cy="2720158"/>
          </a:xfrm>
        </p:spPr>
      </p:pic>
      <p:sp>
        <p:nvSpPr>
          <p:cNvPr id="2" name="Slide Number Placeholder 1">
            <a:extLst>
              <a:ext uri="{FF2B5EF4-FFF2-40B4-BE49-F238E27FC236}">
                <a16:creationId xmlns:a16="http://schemas.microsoft.com/office/drawing/2014/main" id="{A603228A-B5D2-E5E9-809A-EAAA738AA46B}"/>
              </a:ext>
            </a:extLst>
          </p:cNvPr>
          <p:cNvSpPr>
            <a:spLocks noGrp="1"/>
          </p:cNvSpPr>
          <p:nvPr>
            <p:ph type="sldNum" sz="quarter" idx="12"/>
          </p:nvPr>
        </p:nvSpPr>
        <p:spPr/>
        <p:txBody>
          <a:bodyPr/>
          <a:lstStyle/>
          <a:p>
            <a:fld id="{3ED678AB-02B0-41B4-AC9A-DED9BD329528}" type="slidenum">
              <a:rPr lang="en-US" smtClean="0"/>
              <a:t>31</a:t>
            </a:fld>
            <a:endParaRPr lang="en-US"/>
          </a:p>
        </p:txBody>
      </p:sp>
      <p:pic>
        <p:nvPicPr>
          <p:cNvPr id="5" name="Picture 5" descr="Chart, histogram&#10;&#10;Description automatically generated">
            <a:extLst>
              <a:ext uri="{FF2B5EF4-FFF2-40B4-BE49-F238E27FC236}">
                <a16:creationId xmlns:a16="http://schemas.microsoft.com/office/drawing/2014/main" id="{31F7815C-33B9-6117-61E4-E8AD03D8EF23}"/>
              </a:ext>
            </a:extLst>
          </p:cNvPr>
          <p:cNvPicPr>
            <a:picLocks noChangeAspect="1"/>
          </p:cNvPicPr>
          <p:nvPr/>
        </p:nvPicPr>
        <p:blipFill>
          <a:blip r:embed="rId3"/>
          <a:stretch>
            <a:fillRect/>
          </a:stretch>
        </p:blipFill>
        <p:spPr>
          <a:xfrm>
            <a:off x="2384738" y="3266218"/>
            <a:ext cx="6488807" cy="2472045"/>
          </a:xfrm>
          <a:prstGeom prst="rect">
            <a:avLst/>
          </a:prstGeom>
        </p:spPr>
      </p:pic>
      <p:sp>
        <p:nvSpPr>
          <p:cNvPr id="6" name="TextBox 5">
            <a:extLst>
              <a:ext uri="{FF2B5EF4-FFF2-40B4-BE49-F238E27FC236}">
                <a16:creationId xmlns:a16="http://schemas.microsoft.com/office/drawing/2014/main" id="{9DC0E6A7-03FE-2959-6FE7-879284C8B2F2}"/>
              </a:ext>
            </a:extLst>
          </p:cNvPr>
          <p:cNvSpPr txBox="1"/>
          <p:nvPr/>
        </p:nvSpPr>
        <p:spPr>
          <a:xfrm>
            <a:off x="1982810" y="5747196"/>
            <a:ext cx="7298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From the graph we can see the customers remain Inactive for 2-3 months.</a:t>
            </a:r>
            <a:endParaRPr lang="en-US"/>
          </a:p>
        </p:txBody>
      </p:sp>
      <p:sp>
        <p:nvSpPr>
          <p:cNvPr id="7" name="TextBox 6">
            <a:extLst>
              <a:ext uri="{FF2B5EF4-FFF2-40B4-BE49-F238E27FC236}">
                <a16:creationId xmlns:a16="http://schemas.microsoft.com/office/drawing/2014/main" id="{E1612A2D-AEAF-E5B1-92F8-98ACCEA5881E}"/>
              </a:ext>
            </a:extLst>
          </p:cNvPr>
          <p:cNvSpPr txBox="1"/>
          <p:nvPr/>
        </p:nvSpPr>
        <p:spPr>
          <a:xfrm>
            <a:off x="10520429" y="6342844"/>
            <a:ext cx="1489119" cy="375633"/>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AMEYA </a:t>
            </a:r>
            <a:endParaRPr lang="en-US"/>
          </a:p>
        </p:txBody>
      </p:sp>
      <p:sp>
        <p:nvSpPr>
          <p:cNvPr id="3" name="Slide Number Placeholder 2">
            <a:extLst>
              <a:ext uri="{FF2B5EF4-FFF2-40B4-BE49-F238E27FC236}">
                <a16:creationId xmlns:a16="http://schemas.microsoft.com/office/drawing/2014/main" id="{BAA69975-FF2C-DC9A-A41C-7F00706A83BA}"/>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31</a:t>
            </a:fld>
            <a:endParaRPr lang="en-US"/>
          </a:p>
        </p:txBody>
      </p:sp>
    </p:spTree>
    <p:extLst>
      <p:ext uri="{BB962C8B-B14F-4D97-AF65-F5344CB8AC3E}">
        <p14:creationId xmlns:p14="http://schemas.microsoft.com/office/powerpoint/2010/main" val="2281027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FB0838F-3A98-E489-22C1-D8CDE41844FA}"/>
              </a:ext>
            </a:extLst>
          </p:cNvPr>
          <p:cNvGraphicFramePr>
            <a:graphicFrameLocks noChangeAspect="1"/>
          </p:cNvGraphicFramePr>
          <p:nvPr>
            <p:custDataLst>
              <p:tags r:id="rId1"/>
            </p:custDataLst>
            <p:extLst>
              <p:ext uri="{D42A27DB-BD31-4B8C-83A1-F6EECF244321}">
                <p14:modId xmlns:p14="http://schemas.microsoft.com/office/powerpoint/2010/main" val="29084722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7" name="Object 6" hidden="1">
                        <a:extLst>
                          <a:ext uri="{FF2B5EF4-FFF2-40B4-BE49-F238E27FC236}">
                            <a16:creationId xmlns:a16="http://schemas.microsoft.com/office/drawing/2014/main" id="{CFB0838F-3A98-E489-22C1-D8CDE41844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DFA059-8D7C-9222-CDD8-A58126FA06EC}"/>
              </a:ext>
            </a:extLst>
          </p:cNvPr>
          <p:cNvSpPr>
            <a:spLocks noGrp="1"/>
          </p:cNvSpPr>
          <p:nvPr>
            <p:ph type="title"/>
          </p:nvPr>
        </p:nvSpPr>
        <p:spPr>
          <a:xfrm>
            <a:off x="838200" y="365125"/>
            <a:ext cx="10515600" cy="907000"/>
          </a:xfrm>
        </p:spPr>
        <p:txBody>
          <a:bodyPr vert="horz">
            <a:normAutofit/>
          </a:bodyPr>
          <a:lstStyle/>
          <a:p>
            <a:r>
              <a:rPr lang="en-US" sz="2800">
                <a:cs typeface="Calibri Light"/>
              </a:rPr>
              <a:t>2. Imported the data to Tableau </a:t>
            </a:r>
            <a:endParaRPr lang="en-US" sz="2800"/>
          </a:p>
        </p:txBody>
      </p:sp>
      <p:pic>
        <p:nvPicPr>
          <p:cNvPr id="4" name="Picture 4" descr="Graphical user interface, application&#10;&#10;Description automatically generated">
            <a:extLst>
              <a:ext uri="{FF2B5EF4-FFF2-40B4-BE49-F238E27FC236}">
                <a16:creationId xmlns:a16="http://schemas.microsoft.com/office/drawing/2014/main" id="{7C2F474B-5C4D-66C6-817B-EE029A66099D}"/>
              </a:ext>
            </a:extLst>
          </p:cNvPr>
          <p:cNvPicPr>
            <a:picLocks noGrp="1" noChangeAspect="1"/>
          </p:cNvPicPr>
          <p:nvPr>
            <p:ph idx="1"/>
          </p:nvPr>
        </p:nvPicPr>
        <p:blipFill>
          <a:blip r:embed="rId5"/>
          <a:stretch>
            <a:fillRect/>
          </a:stretch>
        </p:blipFill>
        <p:spPr>
          <a:xfrm>
            <a:off x="8409944" y="1020696"/>
            <a:ext cx="2466226" cy="5274324"/>
          </a:xfrm>
        </p:spPr>
      </p:pic>
      <p:sp>
        <p:nvSpPr>
          <p:cNvPr id="3" name="Slide Number Placeholder 2">
            <a:extLst>
              <a:ext uri="{FF2B5EF4-FFF2-40B4-BE49-F238E27FC236}">
                <a16:creationId xmlns:a16="http://schemas.microsoft.com/office/drawing/2014/main" id="{9C158126-707B-46C0-4949-BB3DB6451E95}"/>
              </a:ext>
            </a:extLst>
          </p:cNvPr>
          <p:cNvSpPr>
            <a:spLocks noGrp="1"/>
          </p:cNvSpPr>
          <p:nvPr>
            <p:ph type="sldNum" sz="quarter" idx="12"/>
          </p:nvPr>
        </p:nvSpPr>
        <p:spPr/>
        <p:txBody>
          <a:bodyPr/>
          <a:lstStyle/>
          <a:p>
            <a:fld id="{3ED678AB-02B0-41B4-AC9A-DED9BD329528}" type="slidenum">
              <a:rPr lang="en-US" smtClean="0"/>
              <a:t>32</a:t>
            </a:fld>
            <a:endParaRPr lang="en-US"/>
          </a:p>
        </p:txBody>
      </p:sp>
      <p:sp>
        <p:nvSpPr>
          <p:cNvPr id="6" name="TextBox 5">
            <a:extLst>
              <a:ext uri="{FF2B5EF4-FFF2-40B4-BE49-F238E27FC236}">
                <a16:creationId xmlns:a16="http://schemas.microsoft.com/office/drawing/2014/main" id="{F3E79D92-811A-B56A-4D39-A5A996226157}"/>
              </a:ext>
            </a:extLst>
          </p:cNvPr>
          <p:cNvSpPr txBox="1"/>
          <p:nvPr/>
        </p:nvSpPr>
        <p:spPr>
          <a:xfrm>
            <a:off x="1116168" y="1328134"/>
            <a:ext cx="776757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Dimension</a:t>
            </a:r>
            <a:r>
              <a:rPr lang="en-US">
                <a:cs typeface="Calibri"/>
              </a:rPr>
              <a:t> (</a:t>
            </a:r>
            <a:r>
              <a:rPr lang="en-US">
                <a:ea typeface="+mn-lt"/>
                <a:cs typeface="+mn-lt"/>
              </a:rPr>
              <a:t>categorical or qualitative data field that provides context or descriptive information about the data) </a:t>
            </a:r>
          </a:p>
          <a:p>
            <a:r>
              <a:rPr lang="en-US">
                <a:cs typeface="Calibri"/>
              </a:rPr>
              <a:t>In our data, there are</a:t>
            </a:r>
            <a:r>
              <a:rPr lang="en-US" b="1">
                <a:cs typeface="Calibri"/>
              </a:rPr>
              <a:t> 5 Independent variables</a:t>
            </a:r>
          </a:p>
          <a:p>
            <a:endParaRPr lang="en-US">
              <a:cs typeface="Calibri"/>
            </a:endParaRPr>
          </a:p>
          <a:p>
            <a:r>
              <a:rPr lang="en-US" b="1">
                <a:cs typeface="Calibri"/>
              </a:rPr>
              <a:t>Measures</a:t>
            </a:r>
            <a:r>
              <a:rPr lang="en-US">
                <a:cs typeface="Calibri"/>
              </a:rPr>
              <a:t> (</a:t>
            </a:r>
            <a:r>
              <a:rPr lang="en-US">
                <a:ea typeface="+mn-lt"/>
                <a:cs typeface="+mn-lt"/>
              </a:rPr>
              <a:t>a quantitative or numerical data field)</a:t>
            </a:r>
          </a:p>
          <a:p>
            <a:r>
              <a:rPr lang="en-US">
                <a:cs typeface="Calibri"/>
              </a:rPr>
              <a:t>There are</a:t>
            </a:r>
            <a:r>
              <a:rPr lang="en-US" b="1">
                <a:cs typeface="Calibri"/>
              </a:rPr>
              <a:t> 16 measure/ dependent variables</a:t>
            </a:r>
          </a:p>
          <a:p>
            <a:endParaRPr lang="en-US">
              <a:cs typeface="Calibri"/>
            </a:endParaRPr>
          </a:p>
        </p:txBody>
      </p:sp>
      <p:sp>
        <p:nvSpPr>
          <p:cNvPr id="8" name="TextBox 7">
            <a:extLst>
              <a:ext uri="{FF2B5EF4-FFF2-40B4-BE49-F238E27FC236}">
                <a16:creationId xmlns:a16="http://schemas.microsoft.com/office/drawing/2014/main" id="{74C83846-6772-D412-1D90-7E0B990A9CA7}"/>
              </a:ext>
            </a:extLst>
          </p:cNvPr>
          <p:cNvSpPr txBox="1"/>
          <p:nvPr/>
        </p:nvSpPr>
        <p:spPr>
          <a:xfrm>
            <a:off x="10520429" y="6342844"/>
            <a:ext cx="1489119" cy="375633"/>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AMEYA </a:t>
            </a:r>
            <a:endParaRPr lang="en-US"/>
          </a:p>
        </p:txBody>
      </p:sp>
      <p:sp>
        <p:nvSpPr>
          <p:cNvPr id="5" name="Slide Number Placeholder 2">
            <a:extLst>
              <a:ext uri="{FF2B5EF4-FFF2-40B4-BE49-F238E27FC236}">
                <a16:creationId xmlns:a16="http://schemas.microsoft.com/office/drawing/2014/main" id="{0A295C8E-E54A-A200-67A4-BB841BE8E517}"/>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32</a:t>
            </a:fld>
            <a:endParaRPr lang="en-US"/>
          </a:p>
        </p:txBody>
      </p:sp>
    </p:spTree>
    <p:extLst>
      <p:ext uri="{BB962C8B-B14F-4D97-AF65-F5344CB8AC3E}">
        <p14:creationId xmlns:p14="http://schemas.microsoft.com/office/powerpoint/2010/main" val="1047219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 histogram&#10;&#10;Description automatically generated">
            <a:extLst>
              <a:ext uri="{FF2B5EF4-FFF2-40B4-BE49-F238E27FC236}">
                <a16:creationId xmlns:a16="http://schemas.microsoft.com/office/drawing/2014/main" id="{94C4AA97-43C6-42A0-145E-DBBA07728F73}"/>
              </a:ext>
            </a:extLst>
          </p:cNvPr>
          <p:cNvPicPr>
            <a:picLocks noGrp="1" noChangeAspect="1"/>
          </p:cNvPicPr>
          <p:nvPr>
            <p:ph idx="1"/>
          </p:nvPr>
        </p:nvPicPr>
        <p:blipFill>
          <a:blip r:embed="rId2"/>
          <a:stretch>
            <a:fillRect/>
          </a:stretch>
        </p:blipFill>
        <p:spPr>
          <a:xfrm>
            <a:off x="1466240" y="63917"/>
            <a:ext cx="9044871" cy="6740898"/>
          </a:xfrm>
          <a:prstGeom prst="rect">
            <a:avLst/>
          </a:prstGeom>
        </p:spPr>
      </p:pic>
      <p:sp>
        <p:nvSpPr>
          <p:cNvPr id="2" name="Slide Number Placeholder 1">
            <a:extLst>
              <a:ext uri="{FF2B5EF4-FFF2-40B4-BE49-F238E27FC236}">
                <a16:creationId xmlns:a16="http://schemas.microsoft.com/office/drawing/2014/main" id="{BC860338-5F94-04CB-BF48-E417AE45480B}"/>
              </a:ext>
            </a:extLst>
          </p:cNvPr>
          <p:cNvSpPr>
            <a:spLocks noGrp="1"/>
          </p:cNvSpPr>
          <p:nvPr>
            <p:ph type="sldNum" sz="quarter" idx="12"/>
          </p:nvPr>
        </p:nvSpPr>
        <p:spPr/>
        <p:txBody>
          <a:bodyPr/>
          <a:lstStyle/>
          <a:p>
            <a:fld id="{3ED678AB-02B0-41B4-AC9A-DED9BD329528}" type="slidenum">
              <a:rPr lang="en-US" smtClean="0"/>
              <a:t>33</a:t>
            </a:fld>
            <a:endParaRPr lang="en-US"/>
          </a:p>
        </p:txBody>
      </p:sp>
      <p:sp>
        <p:nvSpPr>
          <p:cNvPr id="5" name="TextBox 4">
            <a:extLst>
              <a:ext uri="{FF2B5EF4-FFF2-40B4-BE49-F238E27FC236}">
                <a16:creationId xmlns:a16="http://schemas.microsoft.com/office/drawing/2014/main" id="{9EAD42F3-E039-D669-E28A-40E251E75479}"/>
              </a:ext>
            </a:extLst>
          </p:cNvPr>
          <p:cNvSpPr txBox="1"/>
          <p:nvPr/>
        </p:nvSpPr>
        <p:spPr>
          <a:xfrm>
            <a:off x="10520429" y="6342844"/>
            <a:ext cx="1489119" cy="375633"/>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AMEYA </a:t>
            </a:r>
            <a:endParaRPr lang="en-US"/>
          </a:p>
        </p:txBody>
      </p:sp>
      <p:sp>
        <p:nvSpPr>
          <p:cNvPr id="3" name="Slide Number Placeholder 2">
            <a:extLst>
              <a:ext uri="{FF2B5EF4-FFF2-40B4-BE49-F238E27FC236}">
                <a16:creationId xmlns:a16="http://schemas.microsoft.com/office/drawing/2014/main" id="{CF532178-476E-EB6C-9BB9-757130A79F19}"/>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33</a:t>
            </a:fld>
            <a:endParaRPr lang="en-US"/>
          </a:p>
        </p:txBody>
      </p:sp>
    </p:spTree>
    <p:extLst>
      <p:ext uri="{BB962C8B-B14F-4D97-AF65-F5344CB8AC3E}">
        <p14:creationId xmlns:p14="http://schemas.microsoft.com/office/powerpoint/2010/main" val="1582700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histogram&#10;&#10;Description automatically generated">
            <a:extLst>
              <a:ext uri="{FF2B5EF4-FFF2-40B4-BE49-F238E27FC236}">
                <a16:creationId xmlns:a16="http://schemas.microsoft.com/office/drawing/2014/main" id="{53AAD905-F1A6-920A-2C5C-E5DC6C69E2AF}"/>
              </a:ext>
            </a:extLst>
          </p:cNvPr>
          <p:cNvPicPr>
            <a:picLocks noGrp="1" noChangeAspect="1"/>
          </p:cNvPicPr>
          <p:nvPr>
            <p:ph idx="1"/>
          </p:nvPr>
        </p:nvPicPr>
        <p:blipFill>
          <a:blip r:embed="rId2"/>
          <a:stretch>
            <a:fillRect/>
          </a:stretch>
        </p:blipFill>
        <p:spPr>
          <a:xfrm>
            <a:off x="5100033" y="464113"/>
            <a:ext cx="7029062" cy="5922788"/>
          </a:xfrm>
        </p:spPr>
      </p:pic>
      <p:sp>
        <p:nvSpPr>
          <p:cNvPr id="4" name="Slide Number Placeholder 3">
            <a:extLst>
              <a:ext uri="{FF2B5EF4-FFF2-40B4-BE49-F238E27FC236}">
                <a16:creationId xmlns:a16="http://schemas.microsoft.com/office/drawing/2014/main" id="{35BE851D-2785-D60F-3448-729748E7BD24}"/>
              </a:ext>
            </a:extLst>
          </p:cNvPr>
          <p:cNvSpPr>
            <a:spLocks noGrp="1"/>
          </p:cNvSpPr>
          <p:nvPr>
            <p:ph type="sldNum" sz="quarter" idx="12"/>
          </p:nvPr>
        </p:nvSpPr>
        <p:spPr/>
        <p:txBody>
          <a:bodyPr/>
          <a:lstStyle/>
          <a:p>
            <a:fld id="{3ED678AB-02B0-41B4-AC9A-DED9BD329528}" type="slidenum">
              <a:rPr lang="en-US" smtClean="0"/>
              <a:t>34</a:t>
            </a:fld>
            <a:endParaRPr lang="en-US"/>
          </a:p>
        </p:txBody>
      </p:sp>
      <p:sp>
        <p:nvSpPr>
          <p:cNvPr id="6" name="TextBox 5">
            <a:extLst>
              <a:ext uri="{FF2B5EF4-FFF2-40B4-BE49-F238E27FC236}">
                <a16:creationId xmlns:a16="http://schemas.microsoft.com/office/drawing/2014/main" id="{0BCEEA17-9ECA-B2F6-7C25-4F9515ED4073}"/>
              </a:ext>
            </a:extLst>
          </p:cNvPr>
          <p:cNvSpPr txBox="1"/>
          <p:nvPr/>
        </p:nvSpPr>
        <p:spPr>
          <a:xfrm>
            <a:off x="708337" y="729802"/>
            <a:ext cx="389049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ea typeface="Segoe UI"/>
                <a:cs typeface="Segoe UI"/>
              </a:rPr>
              <a:t>By plotting  the customer age on X-axis and </a:t>
            </a:r>
            <a:r>
              <a:rPr lang="en-US" sz="2400" err="1">
                <a:latin typeface="Times New Roman"/>
                <a:ea typeface="Segoe UI"/>
                <a:cs typeface="Segoe UI"/>
              </a:rPr>
              <a:t>Attriation</a:t>
            </a:r>
            <a:r>
              <a:rPr lang="en-US" sz="2400">
                <a:latin typeface="Times New Roman"/>
                <a:ea typeface="Segoe UI"/>
                <a:cs typeface="Segoe UI"/>
              </a:rPr>
              <a:t> Flag on the Y-axis, and filtering the figure using Gender attribute. We can observe that individuals in range 40-55 has taken a break from the bank service. </a:t>
            </a:r>
            <a:endParaRPr lang="en-US" sz="2400">
              <a:latin typeface="Times New Roman"/>
              <a:cs typeface="Segoe UI"/>
            </a:endParaRPr>
          </a:p>
        </p:txBody>
      </p:sp>
      <p:pic>
        <p:nvPicPr>
          <p:cNvPr id="7" name="Picture 7" descr="Graphical user interface, application, Word&#10;&#10;Description automatically generated">
            <a:extLst>
              <a:ext uri="{FF2B5EF4-FFF2-40B4-BE49-F238E27FC236}">
                <a16:creationId xmlns:a16="http://schemas.microsoft.com/office/drawing/2014/main" id="{10BF8850-694C-580E-6DCC-0DED98385E83}"/>
              </a:ext>
            </a:extLst>
          </p:cNvPr>
          <p:cNvPicPr>
            <a:picLocks noChangeAspect="1"/>
          </p:cNvPicPr>
          <p:nvPr/>
        </p:nvPicPr>
        <p:blipFill>
          <a:blip r:embed="rId3"/>
          <a:stretch>
            <a:fillRect/>
          </a:stretch>
        </p:blipFill>
        <p:spPr>
          <a:xfrm>
            <a:off x="710485" y="4190974"/>
            <a:ext cx="3633988" cy="1137686"/>
          </a:xfrm>
          <a:prstGeom prst="rect">
            <a:avLst/>
          </a:prstGeom>
        </p:spPr>
      </p:pic>
      <p:sp>
        <p:nvSpPr>
          <p:cNvPr id="9" name="TextBox 8">
            <a:extLst>
              <a:ext uri="{FF2B5EF4-FFF2-40B4-BE49-F238E27FC236}">
                <a16:creationId xmlns:a16="http://schemas.microsoft.com/office/drawing/2014/main" id="{AD215A78-B781-81D7-6C4C-B62629C7F9FA}"/>
              </a:ext>
            </a:extLst>
          </p:cNvPr>
          <p:cNvSpPr txBox="1"/>
          <p:nvPr/>
        </p:nvSpPr>
        <p:spPr>
          <a:xfrm>
            <a:off x="10520429" y="6342844"/>
            <a:ext cx="1489119" cy="375633"/>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AMEYA </a:t>
            </a:r>
            <a:endParaRPr lang="en-US"/>
          </a:p>
        </p:txBody>
      </p:sp>
      <p:sp>
        <p:nvSpPr>
          <p:cNvPr id="2" name="Slide Number Placeholder 2">
            <a:extLst>
              <a:ext uri="{FF2B5EF4-FFF2-40B4-BE49-F238E27FC236}">
                <a16:creationId xmlns:a16="http://schemas.microsoft.com/office/drawing/2014/main" id="{06125D86-1081-B37F-14AD-8EFC772E3DD3}"/>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34</a:t>
            </a:fld>
            <a:endParaRPr lang="en-US"/>
          </a:p>
        </p:txBody>
      </p:sp>
    </p:spTree>
    <p:extLst>
      <p:ext uri="{BB962C8B-B14F-4D97-AF65-F5344CB8AC3E}">
        <p14:creationId xmlns:p14="http://schemas.microsoft.com/office/powerpoint/2010/main" val="1801123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6C657-1DF2-3530-5A4C-5A3ECD0CFA75}"/>
              </a:ext>
            </a:extLst>
          </p:cNvPr>
          <p:cNvSpPr>
            <a:spLocks noGrp="1"/>
          </p:cNvSpPr>
          <p:nvPr>
            <p:ph type="title"/>
          </p:nvPr>
        </p:nvSpPr>
        <p:spPr>
          <a:xfrm>
            <a:off x="838200" y="375857"/>
            <a:ext cx="5686022" cy="4749196"/>
          </a:xfrm>
        </p:spPr>
        <p:txBody>
          <a:bodyPr>
            <a:normAutofit/>
          </a:bodyPr>
          <a:lstStyle/>
          <a:p>
            <a:r>
              <a:rPr lang="en-US" sz="2400">
                <a:latin typeface="Times New Roman"/>
                <a:cs typeface="Times New Roman"/>
              </a:rPr>
              <a:t>From the second figure which is based on </a:t>
            </a:r>
            <a:r>
              <a:rPr lang="en-US" sz="2400" err="1">
                <a:latin typeface="Times New Roman"/>
                <a:cs typeface="Times New Roman"/>
              </a:rPr>
              <a:t>Maritial</a:t>
            </a:r>
            <a:r>
              <a:rPr lang="en-US" sz="2400">
                <a:latin typeface="Times New Roman"/>
                <a:cs typeface="Times New Roman"/>
              </a:rPr>
              <a:t> Status  and Months Inactive, and further filtering it using Gender attribute. We can see that married and singles of both the genders showed the similar trend of inactivity in a year.</a:t>
            </a:r>
            <a:endParaRPr lang="en-US" sz="2400">
              <a:latin typeface="Times New Roman"/>
              <a:ea typeface="+mj-lt"/>
              <a:cs typeface="Times New Roman"/>
            </a:endParaRPr>
          </a:p>
          <a:p>
            <a:endParaRPr lang="en-US" sz="2400">
              <a:cs typeface="Calibri Light"/>
            </a:endParaRPr>
          </a:p>
        </p:txBody>
      </p:sp>
      <p:pic>
        <p:nvPicPr>
          <p:cNvPr id="5" name="Picture 5" descr="Chart, bar chart&#10;&#10;Description automatically generated">
            <a:extLst>
              <a:ext uri="{FF2B5EF4-FFF2-40B4-BE49-F238E27FC236}">
                <a16:creationId xmlns:a16="http://schemas.microsoft.com/office/drawing/2014/main" id="{0F5F33C9-1FA5-543A-10BA-21F6CF67E703}"/>
              </a:ext>
            </a:extLst>
          </p:cNvPr>
          <p:cNvPicPr>
            <a:picLocks noGrp="1" noChangeAspect="1"/>
          </p:cNvPicPr>
          <p:nvPr>
            <p:ph idx="1"/>
          </p:nvPr>
        </p:nvPicPr>
        <p:blipFill>
          <a:blip r:embed="rId2"/>
          <a:stretch>
            <a:fillRect/>
          </a:stretch>
        </p:blipFill>
        <p:spPr>
          <a:xfrm>
            <a:off x="6779565" y="194300"/>
            <a:ext cx="4321040" cy="6519281"/>
          </a:xfrm>
        </p:spPr>
      </p:pic>
      <p:sp>
        <p:nvSpPr>
          <p:cNvPr id="4" name="Slide Number Placeholder 3">
            <a:extLst>
              <a:ext uri="{FF2B5EF4-FFF2-40B4-BE49-F238E27FC236}">
                <a16:creationId xmlns:a16="http://schemas.microsoft.com/office/drawing/2014/main" id="{9576DE99-50EC-EE50-264F-04B753E63154}"/>
              </a:ext>
            </a:extLst>
          </p:cNvPr>
          <p:cNvSpPr>
            <a:spLocks noGrp="1"/>
          </p:cNvSpPr>
          <p:nvPr>
            <p:ph type="sldNum" sz="quarter" idx="12"/>
          </p:nvPr>
        </p:nvSpPr>
        <p:spPr/>
        <p:txBody>
          <a:bodyPr/>
          <a:lstStyle/>
          <a:p>
            <a:fld id="{3ED678AB-02B0-41B4-AC9A-DED9BD329528}" type="slidenum">
              <a:rPr lang="en-US" smtClean="0"/>
              <a:t>35</a:t>
            </a:fld>
            <a:endParaRPr lang="en-US"/>
          </a:p>
        </p:txBody>
      </p:sp>
      <p:pic>
        <p:nvPicPr>
          <p:cNvPr id="7" name="Picture 7" descr="Graphical user interface, application&#10;&#10;Description automatically generated">
            <a:extLst>
              <a:ext uri="{FF2B5EF4-FFF2-40B4-BE49-F238E27FC236}">
                <a16:creationId xmlns:a16="http://schemas.microsoft.com/office/drawing/2014/main" id="{76E962B6-DA2D-BA91-D927-7AF94BE172CE}"/>
              </a:ext>
            </a:extLst>
          </p:cNvPr>
          <p:cNvPicPr>
            <a:picLocks noChangeAspect="1"/>
          </p:cNvPicPr>
          <p:nvPr/>
        </p:nvPicPr>
        <p:blipFill>
          <a:blip r:embed="rId3"/>
          <a:stretch>
            <a:fillRect/>
          </a:stretch>
        </p:blipFill>
        <p:spPr>
          <a:xfrm>
            <a:off x="10455901" y="599807"/>
            <a:ext cx="1733550" cy="742950"/>
          </a:xfrm>
          <a:prstGeom prst="rect">
            <a:avLst/>
          </a:prstGeom>
        </p:spPr>
      </p:pic>
      <p:sp>
        <p:nvSpPr>
          <p:cNvPr id="9" name="TextBox 8">
            <a:extLst>
              <a:ext uri="{FF2B5EF4-FFF2-40B4-BE49-F238E27FC236}">
                <a16:creationId xmlns:a16="http://schemas.microsoft.com/office/drawing/2014/main" id="{58610124-1C5A-C42B-F1A9-CC5F34CF42F2}"/>
              </a:ext>
            </a:extLst>
          </p:cNvPr>
          <p:cNvSpPr txBox="1"/>
          <p:nvPr/>
        </p:nvSpPr>
        <p:spPr>
          <a:xfrm>
            <a:off x="10520429" y="6342844"/>
            <a:ext cx="1489119" cy="375633"/>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AMEYA </a:t>
            </a:r>
            <a:endParaRPr lang="en-US"/>
          </a:p>
        </p:txBody>
      </p:sp>
      <p:sp>
        <p:nvSpPr>
          <p:cNvPr id="3" name="Slide Number Placeholder 2">
            <a:extLst>
              <a:ext uri="{FF2B5EF4-FFF2-40B4-BE49-F238E27FC236}">
                <a16:creationId xmlns:a16="http://schemas.microsoft.com/office/drawing/2014/main" id="{D2B1139D-63E1-7E27-80D9-6DCC594E08AC}"/>
              </a:ext>
            </a:extLst>
          </p:cNvPr>
          <p:cNvSpPr txBox="1">
            <a:spLocks/>
          </p:cNvSpPr>
          <p:nvPr/>
        </p:nvSpPr>
        <p:spPr>
          <a:xfrm>
            <a:off x="9148530" y="610401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ED678AB-02B0-41B4-AC9A-DED9BD329528}" type="slidenum">
              <a:rPr lang="en-US" smtClean="0"/>
              <a:pPr/>
              <a:t>35</a:t>
            </a:fld>
            <a:endParaRPr lang="en-US"/>
          </a:p>
        </p:txBody>
      </p:sp>
    </p:spTree>
    <p:extLst>
      <p:ext uri="{BB962C8B-B14F-4D97-AF65-F5344CB8AC3E}">
        <p14:creationId xmlns:p14="http://schemas.microsoft.com/office/powerpoint/2010/main" val="3687941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1AFF9E4-0D2F-CD04-56D2-DB06B8F40714}"/>
              </a:ext>
            </a:extLst>
          </p:cNvPr>
          <p:cNvGraphicFramePr>
            <a:graphicFrameLocks noChangeAspect="1"/>
          </p:cNvGraphicFramePr>
          <p:nvPr>
            <p:custDataLst>
              <p:tags r:id="rId1"/>
            </p:custDataLst>
            <p:extLst>
              <p:ext uri="{D42A27DB-BD31-4B8C-83A1-F6EECF244321}">
                <p14:modId xmlns:p14="http://schemas.microsoft.com/office/powerpoint/2010/main" val="19795136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8" name="Object 7" hidden="1">
                        <a:extLst>
                          <a:ext uri="{FF2B5EF4-FFF2-40B4-BE49-F238E27FC236}">
                            <a16:creationId xmlns:a16="http://schemas.microsoft.com/office/drawing/2014/main" id="{11AFF9E4-0D2F-CD04-56D2-DB06B8F407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Picture 3" descr="Chart, histogram&#10;&#10;Description automatically generated">
            <a:extLst>
              <a:ext uri="{FF2B5EF4-FFF2-40B4-BE49-F238E27FC236}">
                <a16:creationId xmlns:a16="http://schemas.microsoft.com/office/drawing/2014/main" id="{CEE34CC0-40E3-F1E8-10D9-AB176CC34220}"/>
              </a:ext>
            </a:extLst>
          </p:cNvPr>
          <p:cNvPicPr>
            <a:picLocks noChangeAspect="1"/>
          </p:cNvPicPr>
          <p:nvPr/>
        </p:nvPicPr>
        <p:blipFill>
          <a:blip r:embed="rId5"/>
          <a:stretch>
            <a:fillRect/>
          </a:stretch>
        </p:blipFill>
        <p:spPr>
          <a:xfrm>
            <a:off x="11634" y="1030283"/>
            <a:ext cx="8674798" cy="5853472"/>
          </a:xfrm>
          <a:prstGeom prst="rect">
            <a:avLst/>
          </a:prstGeom>
        </p:spPr>
      </p:pic>
      <p:sp>
        <p:nvSpPr>
          <p:cNvPr id="5" name="Content Placeholder 4">
            <a:extLst>
              <a:ext uri="{FF2B5EF4-FFF2-40B4-BE49-F238E27FC236}">
                <a16:creationId xmlns:a16="http://schemas.microsoft.com/office/drawing/2014/main" id="{D6199ACB-BCF1-E557-C6DB-1D96CF9E0384}"/>
              </a:ext>
            </a:extLst>
          </p:cNvPr>
          <p:cNvSpPr>
            <a:spLocks noGrp="1"/>
          </p:cNvSpPr>
          <p:nvPr>
            <p:ph idx="1"/>
          </p:nvPr>
        </p:nvSpPr>
        <p:spPr>
          <a:xfrm>
            <a:off x="3612994" y="-45920"/>
            <a:ext cx="5140714" cy="736483"/>
          </a:xfrm>
        </p:spPr>
        <p:txBody>
          <a:bodyPr vert="horz" lIns="91440" tIns="45720" rIns="91440" bIns="45720" rtlCol="0" anchor="t">
            <a:normAutofit/>
          </a:bodyPr>
          <a:lstStyle/>
          <a:p>
            <a:pPr marL="0" indent="0">
              <a:buNone/>
            </a:pPr>
            <a:r>
              <a:rPr lang="en-US">
                <a:latin typeface="Times New Roman"/>
                <a:cs typeface="Calibri"/>
              </a:rPr>
              <a:t>Dependent Count &amp; Marital Status</a:t>
            </a:r>
          </a:p>
        </p:txBody>
      </p:sp>
      <p:pic>
        <p:nvPicPr>
          <p:cNvPr id="9" name="Picture 12" descr="Graphical user interface, application&#10;&#10;Description automatically generated">
            <a:extLst>
              <a:ext uri="{FF2B5EF4-FFF2-40B4-BE49-F238E27FC236}">
                <a16:creationId xmlns:a16="http://schemas.microsoft.com/office/drawing/2014/main" id="{4C518AEA-52C1-7712-888C-16AF085303D6}"/>
              </a:ext>
            </a:extLst>
          </p:cNvPr>
          <p:cNvPicPr>
            <a:picLocks noChangeAspect="1"/>
          </p:cNvPicPr>
          <p:nvPr/>
        </p:nvPicPr>
        <p:blipFill rotWithShape="1">
          <a:blip r:embed="rId6"/>
          <a:srcRect l="13613" t="24268" r="8377" b="43933"/>
          <a:stretch/>
        </p:blipFill>
        <p:spPr>
          <a:xfrm>
            <a:off x="6799910" y="1963539"/>
            <a:ext cx="1396935" cy="715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1087F95E-ACB5-7C03-1F77-EA69699EC2E6}"/>
              </a:ext>
            </a:extLst>
          </p:cNvPr>
          <p:cNvSpPr txBox="1"/>
          <p:nvPr/>
        </p:nvSpPr>
        <p:spPr>
          <a:xfrm>
            <a:off x="11355658" y="6486292"/>
            <a:ext cx="13102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Calibri"/>
              </a:rPr>
              <a:t>Vicky</a:t>
            </a:r>
          </a:p>
        </p:txBody>
      </p:sp>
      <p:sp>
        <p:nvSpPr>
          <p:cNvPr id="12" name="Slide Number Placeholder 11">
            <a:extLst>
              <a:ext uri="{FF2B5EF4-FFF2-40B4-BE49-F238E27FC236}">
                <a16:creationId xmlns:a16="http://schemas.microsoft.com/office/drawing/2014/main" id="{B5DA8F74-04A7-E040-2D16-CCA1218D309C}"/>
              </a:ext>
            </a:extLst>
          </p:cNvPr>
          <p:cNvSpPr>
            <a:spLocks noGrp="1"/>
          </p:cNvSpPr>
          <p:nvPr>
            <p:ph type="sldNum" sz="quarter" idx="12"/>
          </p:nvPr>
        </p:nvSpPr>
        <p:spPr/>
        <p:txBody>
          <a:bodyPr/>
          <a:lstStyle/>
          <a:p>
            <a:fld id="{3ED678AB-02B0-41B4-AC9A-DED9BD329528}" type="slidenum">
              <a:rPr lang="en-US" smtClean="0"/>
              <a:t>36</a:t>
            </a:fld>
            <a:endParaRPr lang="en-US"/>
          </a:p>
        </p:txBody>
      </p:sp>
      <p:sp>
        <p:nvSpPr>
          <p:cNvPr id="13" name="TextBox 12">
            <a:extLst>
              <a:ext uri="{FF2B5EF4-FFF2-40B4-BE49-F238E27FC236}">
                <a16:creationId xmlns:a16="http://schemas.microsoft.com/office/drawing/2014/main" id="{A4FA90BE-78A7-720D-6B5B-189500F63584}"/>
              </a:ext>
            </a:extLst>
          </p:cNvPr>
          <p:cNvSpPr txBox="1"/>
          <p:nvPr/>
        </p:nvSpPr>
        <p:spPr>
          <a:xfrm>
            <a:off x="8794329" y="3842390"/>
            <a:ext cx="322270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ea typeface="+mn-lt"/>
                <a:cs typeface="+mn-lt"/>
              </a:rPr>
              <a:t>By filtering the data based on marital status and Dependent </a:t>
            </a:r>
            <a:r>
              <a:rPr lang="en-US" sz="2000">
                <a:latin typeface="Times New Roman"/>
                <a:ea typeface="+mn-lt"/>
                <a:cs typeface="+mn-lt"/>
              </a:rPr>
              <a:t>Count</a:t>
            </a:r>
            <a:r>
              <a:rPr lang="en-US" sz="2400">
                <a:latin typeface="Times New Roman"/>
                <a:ea typeface="+mn-lt"/>
                <a:cs typeface="+mn-lt"/>
              </a:rPr>
              <a:t>,</a:t>
            </a:r>
            <a:endParaRPr lang="en-US">
              <a:latin typeface="Times New Roman"/>
              <a:cs typeface="Times New Roman"/>
            </a:endParaRPr>
          </a:p>
          <a:p>
            <a:r>
              <a:rPr lang="en-US" sz="2400">
                <a:latin typeface="Times New Roman"/>
                <a:ea typeface="+mn-lt"/>
                <a:cs typeface="+mn-lt"/>
              </a:rPr>
              <a:t>we can observe that individuals with more than 2 or 3 dependents are more likely to leave the bank</a:t>
            </a:r>
            <a:endParaRPr lang="en-US"/>
          </a:p>
        </p:txBody>
      </p:sp>
      <p:sp>
        <p:nvSpPr>
          <p:cNvPr id="2" name="TextBox 1">
            <a:extLst>
              <a:ext uri="{FF2B5EF4-FFF2-40B4-BE49-F238E27FC236}">
                <a16:creationId xmlns:a16="http://schemas.microsoft.com/office/drawing/2014/main" id="{F1AD635E-45E3-FC96-7914-30E0A7A12E93}"/>
              </a:ext>
            </a:extLst>
          </p:cNvPr>
          <p:cNvSpPr txBox="1"/>
          <p:nvPr/>
        </p:nvSpPr>
        <p:spPr>
          <a:xfrm>
            <a:off x="319403" y="588889"/>
            <a:ext cx="51725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Calibri"/>
              </a:rPr>
              <a:t>X- Marital Stauts &amp; Dependent Count</a:t>
            </a:r>
          </a:p>
          <a:p>
            <a:r>
              <a:rPr lang="en-US">
                <a:latin typeface="Times New Roman"/>
                <a:cs typeface="Calibri"/>
              </a:rPr>
              <a:t>Y- count of Clientnum</a:t>
            </a:r>
          </a:p>
        </p:txBody>
      </p:sp>
      <p:sp>
        <p:nvSpPr>
          <p:cNvPr id="4" name="TextBox 3">
            <a:extLst>
              <a:ext uri="{FF2B5EF4-FFF2-40B4-BE49-F238E27FC236}">
                <a16:creationId xmlns:a16="http://schemas.microsoft.com/office/drawing/2014/main" id="{0508A350-7FE5-FBCA-7B17-3DA75361813C}"/>
              </a:ext>
            </a:extLst>
          </p:cNvPr>
          <p:cNvSpPr txBox="1"/>
          <p:nvPr/>
        </p:nvSpPr>
        <p:spPr>
          <a:xfrm>
            <a:off x="8828048" y="975731"/>
            <a:ext cx="318898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Calibri"/>
              </a:rPr>
              <a:t>Dependent Count:- dependent</a:t>
            </a:r>
            <a:r>
              <a:rPr lang="en-US" sz="2000">
                <a:latin typeface="Times New Roman"/>
                <a:ea typeface="+mn-lt"/>
                <a:cs typeface="+mn-lt"/>
              </a:rPr>
              <a:t> count refers to the number of people who are claimed as dependents on a taxpayer's income tax return. They may be children, Elderly, anyone who dependent on taxpayer support.</a:t>
            </a:r>
            <a:endParaRPr lang="en-US" sz="2000">
              <a:latin typeface="Times New Roman"/>
            </a:endParaRPr>
          </a:p>
        </p:txBody>
      </p:sp>
    </p:spTree>
    <p:extLst>
      <p:ext uri="{BB962C8B-B14F-4D97-AF65-F5344CB8AC3E}">
        <p14:creationId xmlns:p14="http://schemas.microsoft.com/office/powerpoint/2010/main" val="2116282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822044D-8C09-EF7D-C1FA-012ED26C2601}"/>
              </a:ext>
            </a:extLst>
          </p:cNvPr>
          <p:cNvGraphicFramePr>
            <a:graphicFrameLocks noChangeAspect="1"/>
          </p:cNvGraphicFramePr>
          <p:nvPr>
            <p:custDataLst>
              <p:tags r:id="rId1"/>
            </p:custDataLst>
            <p:extLst>
              <p:ext uri="{D42A27DB-BD31-4B8C-83A1-F6EECF244321}">
                <p14:modId xmlns:p14="http://schemas.microsoft.com/office/powerpoint/2010/main" val="6252378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8" name="Object 7" hidden="1">
                        <a:extLst>
                          <a:ext uri="{FF2B5EF4-FFF2-40B4-BE49-F238E27FC236}">
                            <a16:creationId xmlns:a16="http://schemas.microsoft.com/office/drawing/2014/main" id="{B822044D-8C09-EF7D-C1FA-012ED26C26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4D2D45-49FF-BDC2-BCC6-12AA567CCB42}"/>
              </a:ext>
            </a:extLst>
          </p:cNvPr>
          <p:cNvSpPr>
            <a:spLocks noGrp="1"/>
          </p:cNvSpPr>
          <p:nvPr>
            <p:ph type="title"/>
          </p:nvPr>
        </p:nvSpPr>
        <p:spPr>
          <a:xfrm>
            <a:off x="140980" y="152309"/>
            <a:ext cx="5990066" cy="883759"/>
          </a:xfrm>
        </p:spPr>
        <p:txBody>
          <a:bodyPr vert="horz">
            <a:normAutofit fontScale="90000"/>
          </a:bodyPr>
          <a:lstStyle/>
          <a:p>
            <a:r>
              <a:rPr lang="en-US">
                <a:latin typeface="Times New Roman"/>
                <a:cs typeface="Calibri Light"/>
              </a:rPr>
              <a:t>Contacts Count 12 Mon &amp; Income Category</a:t>
            </a:r>
            <a:endParaRPr lang="en-US">
              <a:latin typeface="Times New Roman"/>
              <a:cs typeface="Times New Roman"/>
            </a:endParaRPr>
          </a:p>
        </p:txBody>
      </p:sp>
      <p:sp>
        <p:nvSpPr>
          <p:cNvPr id="7" name="TextBox 6">
            <a:extLst>
              <a:ext uri="{FF2B5EF4-FFF2-40B4-BE49-F238E27FC236}">
                <a16:creationId xmlns:a16="http://schemas.microsoft.com/office/drawing/2014/main" id="{8212B6D0-B685-395F-86B6-97CFAE31567A}"/>
              </a:ext>
            </a:extLst>
          </p:cNvPr>
          <p:cNvSpPr txBox="1"/>
          <p:nvPr/>
        </p:nvSpPr>
        <p:spPr>
          <a:xfrm>
            <a:off x="11080595" y="646213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Vicky</a:t>
            </a:r>
            <a:endParaRPr lang="en-US"/>
          </a:p>
        </p:txBody>
      </p:sp>
      <p:pic>
        <p:nvPicPr>
          <p:cNvPr id="9" name="Picture 10" descr="Chart, bar chart&#10;&#10;Description automatically generated">
            <a:extLst>
              <a:ext uri="{FF2B5EF4-FFF2-40B4-BE49-F238E27FC236}">
                <a16:creationId xmlns:a16="http://schemas.microsoft.com/office/drawing/2014/main" id="{88DEE13F-979E-53D7-6003-139152AB545A}"/>
              </a:ext>
            </a:extLst>
          </p:cNvPr>
          <p:cNvPicPr>
            <a:picLocks noChangeAspect="1"/>
          </p:cNvPicPr>
          <p:nvPr/>
        </p:nvPicPr>
        <p:blipFill>
          <a:blip r:embed="rId5"/>
          <a:stretch>
            <a:fillRect/>
          </a:stretch>
        </p:blipFill>
        <p:spPr>
          <a:xfrm>
            <a:off x="3717" y="1174699"/>
            <a:ext cx="8820613" cy="5688505"/>
          </a:xfrm>
          <a:prstGeom prst="rect">
            <a:avLst/>
          </a:prstGeom>
        </p:spPr>
      </p:pic>
      <p:pic>
        <p:nvPicPr>
          <p:cNvPr id="6" name="Picture 12" descr="Graphical user interface, application&#10;&#10;Description automatically generated">
            <a:extLst>
              <a:ext uri="{FF2B5EF4-FFF2-40B4-BE49-F238E27FC236}">
                <a16:creationId xmlns:a16="http://schemas.microsoft.com/office/drawing/2014/main" id="{064819D3-586F-AB1F-072A-0636F3FCE80F}"/>
              </a:ext>
            </a:extLst>
          </p:cNvPr>
          <p:cNvPicPr>
            <a:picLocks noChangeAspect="1"/>
          </p:cNvPicPr>
          <p:nvPr/>
        </p:nvPicPr>
        <p:blipFill rotWithShape="1">
          <a:blip r:embed="rId6"/>
          <a:srcRect l="13613" t="24268" r="8377" b="43933"/>
          <a:stretch/>
        </p:blipFill>
        <p:spPr>
          <a:xfrm>
            <a:off x="7318236" y="2319759"/>
            <a:ext cx="1396935" cy="715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lide Number Placeholder 4">
            <a:extLst>
              <a:ext uri="{FF2B5EF4-FFF2-40B4-BE49-F238E27FC236}">
                <a16:creationId xmlns:a16="http://schemas.microsoft.com/office/drawing/2014/main" id="{35C84C86-8BD7-B6DE-3FC1-B0FADA8394F2}"/>
              </a:ext>
            </a:extLst>
          </p:cNvPr>
          <p:cNvSpPr>
            <a:spLocks noGrp="1"/>
          </p:cNvSpPr>
          <p:nvPr>
            <p:ph type="sldNum" sz="quarter" idx="12"/>
          </p:nvPr>
        </p:nvSpPr>
        <p:spPr/>
        <p:txBody>
          <a:bodyPr/>
          <a:lstStyle/>
          <a:p>
            <a:fld id="{3ED678AB-02B0-41B4-AC9A-DED9BD329528}" type="slidenum">
              <a:rPr lang="en-US" smtClean="0"/>
              <a:t>37</a:t>
            </a:fld>
            <a:endParaRPr lang="en-US"/>
          </a:p>
        </p:txBody>
      </p:sp>
      <p:sp>
        <p:nvSpPr>
          <p:cNvPr id="3" name="TextBox 2">
            <a:extLst>
              <a:ext uri="{FF2B5EF4-FFF2-40B4-BE49-F238E27FC236}">
                <a16:creationId xmlns:a16="http://schemas.microsoft.com/office/drawing/2014/main" id="{66D8A177-D66B-A467-BDDE-CB7063BE0009}"/>
              </a:ext>
            </a:extLst>
          </p:cNvPr>
          <p:cNvSpPr txBox="1"/>
          <p:nvPr/>
        </p:nvSpPr>
        <p:spPr>
          <a:xfrm>
            <a:off x="6331767" y="14868"/>
            <a:ext cx="43210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Calibri"/>
              </a:rPr>
              <a:t>X- Contact count 12 Month and Income category</a:t>
            </a:r>
          </a:p>
          <a:p>
            <a:r>
              <a:rPr lang="en-US">
                <a:latin typeface="Times New Roman"/>
                <a:cs typeface="Calibri"/>
              </a:rPr>
              <a:t>Y- Count of clientnum</a:t>
            </a:r>
          </a:p>
        </p:txBody>
      </p:sp>
      <p:sp>
        <p:nvSpPr>
          <p:cNvPr id="4" name="TextBox 3">
            <a:extLst>
              <a:ext uri="{FF2B5EF4-FFF2-40B4-BE49-F238E27FC236}">
                <a16:creationId xmlns:a16="http://schemas.microsoft.com/office/drawing/2014/main" id="{AC56A64C-9613-BBCD-CC32-301E225A9717}"/>
              </a:ext>
            </a:extLst>
          </p:cNvPr>
          <p:cNvSpPr txBox="1"/>
          <p:nvPr/>
        </p:nvSpPr>
        <p:spPr>
          <a:xfrm>
            <a:off x="9037001" y="3428735"/>
            <a:ext cx="30294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ea typeface="+mn-lt"/>
                <a:cs typeface="+mn-lt"/>
              </a:rPr>
              <a:t>Upon filtering the database by income category and 12-month contact count, it is observed that customers with an income of less than $40,000 are more likely to leave the bank, while the remaining customers have a relatively similar ratio of leaving the bank or conducting business with it.</a:t>
            </a:r>
            <a:endParaRPr lang="en-US">
              <a:latin typeface="Times New Roman"/>
              <a:cs typeface="Times New Roman"/>
            </a:endParaRPr>
          </a:p>
        </p:txBody>
      </p:sp>
      <p:sp>
        <p:nvSpPr>
          <p:cNvPr id="10" name="TextBox 9">
            <a:extLst>
              <a:ext uri="{FF2B5EF4-FFF2-40B4-BE49-F238E27FC236}">
                <a16:creationId xmlns:a16="http://schemas.microsoft.com/office/drawing/2014/main" id="{8DDC05D7-9F76-DCE7-8334-A26975AE128E}"/>
              </a:ext>
            </a:extLst>
          </p:cNvPr>
          <p:cNvSpPr txBox="1"/>
          <p:nvPr/>
        </p:nvSpPr>
        <p:spPr>
          <a:xfrm>
            <a:off x="9036735" y="563667"/>
            <a:ext cx="295507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ea typeface="+mn-lt"/>
                <a:cs typeface="+mn-lt"/>
              </a:rPr>
              <a:t>The Contact Count 12-Month metric refers to the number of times a customer or client has reached out to a business or organization within a 12-month period. This metric is useful in gauging customer engagement and satisfaction levels.</a:t>
            </a:r>
            <a:endParaRPr lang="en-US">
              <a:latin typeface="Times New Roman"/>
              <a:cs typeface="Times New Roman"/>
            </a:endParaRPr>
          </a:p>
        </p:txBody>
      </p:sp>
    </p:spTree>
    <p:extLst>
      <p:ext uri="{BB962C8B-B14F-4D97-AF65-F5344CB8AC3E}">
        <p14:creationId xmlns:p14="http://schemas.microsoft.com/office/powerpoint/2010/main" val="324190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D07742ED-6D31-69C4-6B8E-608D5DCB4B4B}"/>
              </a:ext>
            </a:extLst>
          </p:cNvPr>
          <p:cNvGraphicFramePr>
            <a:graphicFrameLocks noChangeAspect="1"/>
          </p:cNvGraphicFramePr>
          <p:nvPr>
            <p:custDataLst>
              <p:tags r:id="rId1"/>
            </p:custDataLst>
            <p:extLst>
              <p:ext uri="{D42A27DB-BD31-4B8C-83A1-F6EECF244321}">
                <p14:modId xmlns:p14="http://schemas.microsoft.com/office/powerpoint/2010/main" val="4538574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12" name="Object 11" hidden="1">
                        <a:extLst>
                          <a:ext uri="{FF2B5EF4-FFF2-40B4-BE49-F238E27FC236}">
                            <a16:creationId xmlns:a16="http://schemas.microsoft.com/office/drawing/2014/main" id="{D07742ED-6D31-69C4-6B8E-608D5DCB4B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E45C66C-5498-A014-4D48-653568210CB4}"/>
              </a:ext>
            </a:extLst>
          </p:cNvPr>
          <p:cNvSpPr>
            <a:spLocks noGrp="1"/>
          </p:cNvSpPr>
          <p:nvPr>
            <p:ph type="title"/>
          </p:nvPr>
        </p:nvSpPr>
        <p:spPr>
          <a:xfrm>
            <a:off x="2000846" y="10145"/>
            <a:ext cx="5636942" cy="907393"/>
          </a:xfrm>
        </p:spPr>
        <p:txBody>
          <a:bodyPr vert="horz">
            <a:normAutofit fontScale="90000"/>
          </a:bodyPr>
          <a:lstStyle/>
          <a:p>
            <a:r>
              <a:rPr lang="en-US">
                <a:latin typeface="Times New Roman"/>
                <a:cs typeface="Calibri Light"/>
              </a:rPr>
              <a:t>Contacts Count 12 Mon &amp; Education Level</a:t>
            </a:r>
            <a:endParaRPr lang="en-US">
              <a:latin typeface="Times New Roman"/>
            </a:endParaRPr>
          </a:p>
        </p:txBody>
      </p:sp>
      <p:sp>
        <p:nvSpPr>
          <p:cNvPr id="5" name="TextBox 4">
            <a:extLst>
              <a:ext uri="{FF2B5EF4-FFF2-40B4-BE49-F238E27FC236}">
                <a16:creationId xmlns:a16="http://schemas.microsoft.com/office/drawing/2014/main" id="{7E01EC80-0696-BAEA-D51C-D70FF05778F7}"/>
              </a:ext>
            </a:extLst>
          </p:cNvPr>
          <p:cNvSpPr txBox="1"/>
          <p:nvPr/>
        </p:nvSpPr>
        <p:spPr>
          <a:xfrm>
            <a:off x="11433717" y="64900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Vicky</a:t>
            </a:r>
            <a:endParaRPr lang="en-US"/>
          </a:p>
        </p:txBody>
      </p:sp>
      <p:pic>
        <p:nvPicPr>
          <p:cNvPr id="6" name="Picture 6" descr="Chart, bar chart&#10;&#10;Description automatically generated">
            <a:extLst>
              <a:ext uri="{FF2B5EF4-FFF2-40B4-BE49-F238E27FC236}">
                <a16:creationId xmlns:a16="http://schemas.microsoft.com/office/drawing/2014/main" id="{CA31F6FB-E51B-E4CB-1AC5-CC140583C68B}"/>
              </a:ext>
            </a:extLst>
          </p:cNvPr>
          <p:cNvPicPr>
            <a:picLocks noChangeAspect="1"/>
          </p:cNvPicPr>
          <p:nvPr/>
        </p:nvPicPr>
        <p:blipFill>
          <a:blip r:embed="rId5"/>
          <a:stretch>
            <a:fillRect/>
          </a:stretch>
        </p:blipFill>
        <p:spPr>
          <a:xfrm>
            <a:off x="11151" y="1198112"/>
            <a:ext cx="8904248" cy="5751071"/>
          </a:xfrm>
          <a:prstGeom prst="rect">
            <a:avLst/>
          </a:prstGeom>
        </p:spPr>
      </p:pic>
      <p:pic>
        <p:nvPicPr>
          <p:cNvPr id="4" name="Picture 12" descr="Graphical user interface, application&#10;&#10;Description automatically generated">
            <a:extLst>
              <a:ext uri="{FF2B5EF4-FFF2-40B4-BE49-F238E27FC236}">
                <a16:creationId xmlns:a16="http://schemas.microsoft.com/office/drawing/2014/main" id="{F1785A95-8869-685F-D32E-A29B3FE8D9CF}"/>
              </a:ext>
            </a:extLst>
          </p:cNvPr>
          <p:cNvPicPr>
            <a:picLocks noChangeAspect="1"/>
          </p:cNvPicPr>
          <p:nvPr/>
        </p:nvPicPr>
        <p:blipFill rotWithShape="1">
          <a:blip r:embed="rId6"/>
          <a:srcRect l="13613" t="24268" r="8377" b="43933"/>
          <a:stretch/>
        </p:blipFill>
        <p:spPr>
          <a:xfrm>
            <a:off x="7391545" y="1789502"/>
            <a:ext cx="1396935" cy="9596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Slide Number Placeholder 7">
            <a:extLst>
              <a:ext uri="{FF2B5EF4-FFF2-40B4-BE49-F238E27FC236}">
                <a16:creationId xmlns:a16="http://schemas.microsoft.com/office/drawing/2014/main" id="{EF6A4871-B80E-CE00-822C-18D55C77730A}"/>
              </a:ext>
            </a:extLst>
          </p:cNvPr>
          <p:cNvSpPr>
            <a:spLocks noGrp="1"/>
          </p:cNvSpPr>
          <p:nvPr>
            <p:ph type="sldNum" sz="quarter" idx="12"/>
          </p:nvPr>
        </p:nvSpPr>
        <p:spPr/>
        <p:txBody>
          <a:bodyPr/>
          <a:lstStyle/>
          <a:p>
            <a:fld id="{3ED678AB-02B0-41B4-AC9A-DED9BD329528}" type="slidenum">
              <a:rPr lang="en-US" smtClean="0"/>
              <a:t>38</a:t>
            </a:fld>
            <a:endParaRPr lang="en-US"/>
          </a:p>
        </p:txBody>
      </p:sp>
      <p:sp>
        <p:nvSpPr>
          <p:cNvPr id="3" name="TextBox 2">
            <a:extLst>
              <a:ext uri="{FF2B5EF4-FFF2-40B4-BE49-F238E27FC236}">
                <a16:creationId xmlns:a16="http://schemas.microsoft.com/office/drawing/2014/main" id="{803B48BF-BC4C-144D-395F-E4374C358E70}"/>
              </a:ext>
            </a:extLst>
          </p:cNvPr>
          <p:cNvSpPr txBox="1"/>
          <p:nvPr/>
        </p:nvSpPr>
        <p:spPr>
          <a:xfrm>
            <a:off x="9134706" y="1198756"/>
            <a:ext cx="2955073"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Calibri"/>
              </a:rPr>
              <a:t>Based on Contact count and Education Level, we can see that Graduate are the one who have been contacted by the bank, Also most of the Graduates stopped doing business with the bank followed by Undergraduates and College students.</a:t>
            </a:r>
          </a:p>
        </p:txBody>
      </p:sp>
      <p:sp>
        <p:nvSpPr>
          <p:cNvPr id="7" name="TextBox 6">
            <a:extLst>
              <a:ext uri="{FF2B5EF4-FFF2-40B4-BE49-F238E27FC236}">
                <a16:creationId xmlns:a16="http://schemas.microsoft.com/office/drawing/2014/main" id="{7A5CA019-6467-79D3-DCE9-45E8B00F2AF5}"/>
              </a:ext>
            </a:extLst>
          </p:cNvPr>
          <p:cNvSpPr txBox="1"/>
          <p:nvPr/>
        </p:nvSpPr>
        <p:spPr>
          <a:xfrm>
            <a:off x="8440411" y="66110"/>
            <a:ext cx="393080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Calibri"/>
              </a:rPr>
              <a:t>X- Contact 12 month and Education Level</a:t>
            </a:r>
          </a:p>
          <a:p>
            <a:r>
              <a:rPr lang="en-US">
                <a:latin typeface="Times New Roman"/>
                <a:cs typeface="Calibri"/>
              </a:rPr>
              <a:t>Y – Count of clientnum</a:t>
            </a:r>
          </a:p>
        </p:txBody>
      </p:sp>
    </p:spTree>
    <p:extLst>
      <p:ext uri="{BB962C8B-B14F-4D97-AF65-F5344CB8AC3E}">
        <p14:creationId xmlns:p14="http://schemas.microsoft.com/office/powerpoint/2010/main" val="4252067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DC95CE8-A6AC-B9FE-94FC-3255E6885592}"/>
              </a:ext>
            </a:extLst>
          </p:cNvPr>
          <p:cNvGraphicFramePr>
            <a:graphicFrameLocks noChangeAspect="1"/>
          </p:cNvGraphicFramePr>
          <p:nvPr>
            <p:custDataLst>
              <p:tags r:id="rId1"/>
            </p:custDataLst>
            <p:extLst>
              <p:ext uri="{D42A27DB-BD31-4B8C-83A1-F6EECF244321}">
                <p14:modId xmlns:p14="http://schemas.microsoft.com/office/powerpoint/2010/main" val="15633117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10" name="Object 9" hidden="1">
                        <a:extLst>
                          <a:ext uri="{FF2B5EF4-FFF2-40B4-BE49-F238E27FC236}">
                            <a16:creationId xmlns:a16="http://schemas.microsoft.com/office/drawing/2014/main" id="{EDC95CE8-A6AC-B9FE-94FC-3255E68855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610D19B-8F67-C848-4B2B-87489CAF773E}"/>
              </a:ext>
            </a:extLst>
          </p:cNvPr>
          <p:cNvSpPr>
            <a:spLocks noGrp="1"/>
          </p:cNvSpPr>
          <p:nvPr>
            <p:ph type="title"/>
          </p:nvPr>
        </p:nvSpPr>
        <p:spPr>
          <a:xfrm>
            <a:off x="1153885" y="64317"/>
            <a:ext cx="6729230" cy="852670"/>
          </a:xfrm>
        </p:spPr>
        <p:txBody>
          <a:bodyPr vert="horz">
            <a:normAutofit fontScale="90000"/>
          </a:bodyPr>
          <a:lstStyle/>
          <a:p>
            <a:r>
              <a:rPr lang="en-US">
                <a:latin typeface="Times New Roman"/>
                <a:cs typeface="Calibri Light"/>
              </a:rPr>
              <a:t>Gender and Income Category</a:t>
            </a:r>
            <a:endParaRPr lang="en-US" err="1">
              <a:latin typeface="Times New Roman"/>
            </a:endParaRPr>
          </a:p>
        </p:txBody>
      </p:sp>
      <p:pic>
        <p:nvPicPr>
          <p:cNvPr id="4" name="Picture 4" descr="Chart, bar chart&#10;&#10;Description automatically generated">
            <a:extLst>
              <a:ext uri="{FF2B5EF4-FFF2-40B4-BE49-F238E27FC236}">
                <a16:creationId xmlns:a16="http://schemas.microsoft.com/office/drawing/2014/main" id="{C35459A0-30F2-913C-55F2-FA8DEFD5F607}"/>
              </a:ext>
            </a:extLst>
          </p:cNvPr>
          <p:cNvPicPr>
            <a:picLocks noGrp="1" noChangeAspect="1"/>
          </p:cNvPicPr>
          <p:nvPr>
            <p:ph idx="1"/>
          </p:nvPr>
        </p:nvPicPr>
        <p:blipFill>
          <a:blip r:embed="rId5"/>
          <a:stretch>
            <a:fillRect/>
          </a:stretch>
        </p:blipFill>
        <p:spPr>
          <a:xfrm>
            <a:off x="-2630" y="1162404"/>
            <a:ext cx="8317046" cy="5734225"/>
          </a:xfrm>
        </p:spPr>
      </p:pic>
      <p:pic>
        <p:nvPicPr>
          <p:cNvPr id="5" name="Picture 12" descr="Graphical user interface, application&#10;&#10;Description automatically generated">
            <a:extLst>
              <a:ext uri="{FF2B5EF4-FFF2-40B4-BE49-F238E27FC236}">
                <a16:creationId xmlns:a16="http://schemas.microsoft.com/office/drawing/2014/main" id="{EB4FC661-139D-BFE9-A5EF-7E900B816A2D}"/>
              </a:ext>
            </a:extLst>
          </p:cNvPr>
          <p:cNvPicPr>
            <a:picLocks noChangeAspect="1"/>
          </p:cNvPicPr>
          <p:nvPr/>
        </p:nvPicPr>
        <p:blipFill rotWithShape="1">
          <a:blip r:embed="rId6"/>
          <a:srcRect l="13613" t="24268" r="8377" b="43933"/>
          <a:stretch/>
        </p:blipFill>
        <p:spPr>
          <a:xfrm>
            <a:off x="6280209" y="1555349"/>
            <a:ext cx="1396935" cy="9408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C91EE9-99B2-4357-7155-EC2F24D77E4D}"/>
              </a:ext>
            </a:extLst>
          </p:cNvPr>
          <p:cNvSpPr txBox="1"/>
          <p:nvPr/>
        </p:nvSpPr>
        <p:spPr>
          <a:xfrm>
            <a:off x="11312912" y="64435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Vicky</a:t>
            </a:r>
            <a:endParaRPr lang="en-US"/>
          </a:p>
        </p:txBody>
      </p:sp>
      <p:sp>
        <p:nvSpPr>
          <p:cNvPr id="7" name="Slide Number Placeholder 6">
            <a:extLst>
              <a:ext uri="{FF2B5EF4-FFF2-40B4-BE49-F238E27FC236}">
                <a16:creationId xmlns:a16="http://schemas.microsoft.com/office/drawing/2014/main" id="{8078CFD7-EF27-1AD7-45EA-A4ED4D0F5D54}"/>
              </a:ext>
            </a:extLst>
          </p:cNvPr>
          <p:cNvSpPr>
            <a:spLocks noGrp="1"/>
          </p:cNvSpPr>
          <p:nvPr>
            <p:ph type="sldNum" sz="quarter" idx="12"/>
          </p:nvPr>
        </p:nvSpPr>
        <p:spPr/>
        <p:txBody>
          <a:bodyPr/>
          <a:lstStyle/>
          <a:p>
            <a:fld id="{3ED678AB-02B0-41B4-AC9A-DED9BD329528}" type="slidenum">
              <a:rPr lang="en-US" smtClean="0"/>
              <a:t>39</a:t>
            </a:fld>
            <a:endParaRPr lang="en-US"/>
          </a:p>
        </p:txBody>
      </p:sp>
      <p:sp>
        <p:nvSpPr>
          <p:cNvPr id="3" name="TextBox 2">
            <a:extLst>
              <a:ext uri="{FF2B5EF4-FFF2-40B4-BE49-F238E27FC236}">
                <a16:creationId xmlns:a16="http://schemas.microsoft.com/office/drawing/2014/main" id="{5930F9A4-1A9A-E0EF-2FA7-0DA8B79E2659}"/>
              </a:ext>
            </a:extLst>
          </p:cNvPr>
          <p:cNvSpPr txBox="1"/>
          <p:nvPr/>
        </p:nvSpPr>
        <p:spPr>
          <a:xfrm>
            <a:off x="8142514" y="1371600"/>
            <a:ext cx="369025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ea typeface="+mn-lt"/>
                <a:cs typeface="Times New Roman"/>
              </a:rPr>
              <a:t>Based on the visualization, it appears that females with an income below $40K are more likely to leave the bank. Additionally, males in the $60K to $80K and $80K to $120K income categories have also shown a tendency to stop doing business with the bank.</a:t>
            </a:r>
            <a:endParaRPr lang="en-US">
              <a:ea typeface="+mn-lt"/>
              <a:cs typeface="+mn-lt"/>
            </a:endParaRPr>
          </a:p>
          <a:p>
            <a:pPr>
              <a:buFont typeface="Arial"/>
              <a:buChar char="•"/>
            </a:pPr>
            <a:endParaRPr lang="en-US">
              <a:latin typeface="Times New Roman"/>
              <a:cs typeface="Calibri"/>
            </a:endParaRPr>
          </a:p>
          <a:p>
            <a:pPr marL="285750" indent="-285750">
              <a:buFont typeface="Arial"/>
              <a:buChar char="•"/>
            </a:pPr>
            <a:r>
              <a:rPr lang="en-US">
                <a:latin typeface="Times New Roman"/>
                <a:ea typeface="+mn-lt"/>
                <a:cs typeface="+mn-lt"/>
              </a:rPr>
              <a:t>As a result, the bank should consider focusing more on retaining female customers with lower incomes and males within the $60K to $120K income range</a:t>
            </a:r>
            <a:r>
              <a:rPr lang="en-US">
                <a:ea typeface="+mn-lt"/>
                <a:cs typeface="+mn-lt"/>
              </a:rPr>
              <a:t>.</a:t>
            </a:r>
            <a:endParaRPr lang="en-US">
              <a:cs typeface="Calibri" panose="020F0502020204030204"/>
            </a:endParaRPr>
          </a:p>
          <a:p>
            <a:endParaRPr lang="en-US">
              <a:latin typeface="Times New Roman"/>
              <a:cs typeface="Calibri"/>
            </a:endParaRPr>
          </a:p>
        </p:txBody>
      </p:sp>
      <p:sp>
        <p:nvSpPr>
          <p:cNvPr id="8" name="TextBox 7">
            <a:extLst>
              <a:ext uri="{FF2B5EF4-FFF2-40B4-BE49-F238E27FC236}">
                <a16:creationId xmlns:a16="http://schemas.microsoft.com/office/drawing/2014/main" id="{AC9C9787-D060-88EA-AFEC-15E0CECA801C}"/>
              </a:ext>
            </a:extLst>
          </p:cNvPr>
          <p:cNvSpPr txBox="1"/>
          <p:nvPr/>
        </p:nvSpPr>
        <p:spPr>
          <a:xfrm>
            <a:off x="8284028" y="163285"/>
            <a:ext cx="54972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Calibri"/>
              </a:rPr>
              <a:t>X-axis :- Gender and Income Category</a:t>
            </a:r>
          </a:p>
          <a:p>
            <a:r>
              <a:rPr lang="en-US">
                <a:latin typeface="Times New Roman"/>
                <a:cs typeface="Calibri"/>
              </a:rPr>
              <a:t>Y- axis :- Contact count in 12 month</a:t>
            </a:r>
          </a:p>
        </p:txBody>
      </p:sp>
    </p:spTree>
    <p:extLst>
      <p:ext uri="{BB962C8B-B14F-4D97-AF65-F5344CB8AC3E}">
        <p14:creationId xmlns:p14="http://schemas.microsoft.com/office/powerpoint/2010/main" val="3335402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D9FA9-D359-6F04-5A1A-37D50F2E85D9}"/>
              </a:ext>
            </a:extLst>
          </p:cNvPr>
          <p:cNvSpPr>
            <a:spLocks noGrp="1"/>
          </p:cNvSpPr>
          <p:nvPr>
            <p:ph type="ctrTitle"/>
          </p:nvPr>
        </p:nvSpPr>
        <p:spPr>
          <a:xfrm>
            <a:off x="7531610" y="365125"/>
            <a:ext cx="3822189" cy="1306359"/>
          </a:xfrm>
        </p:spPr>
        <p:txBody>
          <a:bodyPr vert="horz" lIns="91440" tIns="45720" rIns="91440" bIns="45720" rtlCol="0" anchor="ctr">
            <a:normAutofit/>
          </a:bodyPr>
          <a:lstStyle/>
          <a:p>
            <a:pPr algn="l"/>
            <a:r>
              <a:rPr lang="en-US" sz="4000" b="1">
                <a:latin typeface="Times New Roman" panose="02020603050405020304" pitchFamily="18" charset="0"/>
                <a:cs typeface="Times New Roman" panose="02020603050405020304" pitchFamily="18" charset="0"/>
              </a:rPr>
              <a:t> Goals of EDA</a:t>
            </a:r>
            <a:endParaRPr lang="en-US" sz="4000">
              <a:latin typeface="Times New Roman" panose="02020603050405020304" pitchFamily="18" charset="0"/>
              <a:cs typeface="Times New Roman" panose="02020603050405020304" pitchFamily="18" charset="0"/>
            </a:endParaRPr>
          </a:p>
        </p:txBody>
      </p:sp>
      <p:pic>
        <p:nvPicPr>
          <p:cNvPr id="5" name="Picture 4" descr="Arrows in a dartboard">
            <a:extLst>
              <a:ext uri="{FF2B5EF4-FFF2-40B4-BE49-F238E27FC236}">
                <a16:creationId xmlns:a16="http://schemas.microsoft.com/office/drawing/2014/main" id="{2E98F804-7492-7F44-2DC8-7EF038499ED9}"/>
              </a:ext>
            </a:extLst>
          </p:cNvPr>
          <p:cNvPicPr>
            <a:picLocks noChangeAspect="1"/>
          </p:cNvPicPr>
          <p:nvPr/>
        </p:nvPicPr>
        <p:blipFill rotWithShape="1">
          <a:blip r:embed="rId2"/>
          <a:srcRect l="29363" r="3123" b="-1"/>
          <a:stretch/>
        </p:blipFill>
        <p:spPr>
          <a:xfrm>
            <a:off x="1" y="10"/>
            <a:ext cx="6936390" cy="6857990"/>
          </a:xfrm>
          <a:prstGeom prst="rect">
            <a:avLst/>
          </a:prstGeom>
        </p:spPr>
      </p:pic>
      <p:sp>
        <p:nvSpPr>
          <p:cNvPr id="3" name="Subtitle 2">
            <a:extLst>
              <a:ext uri="{FF2B5EF4-FFF2-40B4-BE49-F238E27FC236}">
                <a16:creationId xmlns:a16="http://schemas.microsoft.com/office/drawing/2014/main" id="{A3B70E7C-5F23-B153-6F2F-B134B3F4A979}"/>
              </a:ext>
            </a:extLst>
          </p:cNvPr>
          <p:cNvSpPr>
            <a:spLocks noGrp="1"/>
          </p:cNvSpPr>
          <p:nvPr>
            <p:ph type="subTitle" idx="1"/>
          </p:nvPr>
        </p:nvSpPr>
        <p:spPr>
          <a:xfrm>
            <a:off x="7049728" y="1769806"/>
            <a:ext cx="4984955" cy="4955459"/>
          </a:xfrm>
        </p:spPr>
        <p:txBody>
          <a:bodyPr vert="horz" lIns="91440" tIns="45720" rIns="91440" bIns="45720" rtlCol="0">
            <a:normAutofit/>
          </a:bodyPr>
          <a:lstStyle/>
          <a:p>
            <a:pPr marL="342900" indent="-2286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The objective is to offer an initial collection of predictor variables and machine learning models that could be employed for predictive modeling. </a:t>
            </a:r>
          </a:p>
          <a:p>
            <a:pPr marL="342900" indent="-2286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This would involve identifying a set of features that may potentially have a significant impact on predicting customer attrition. </a:t>
            </a:r>
          </a:p>
          <a:p>
            <a:pPr marL="342900" indent="-2286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Additionally, exploring various machine learning techniques that could be utilized to generate accurate predictions based on the identified features. </a:t>
            </a:r>
          </a:p>
          <a:p>
            <a:pPr marL="342900" indent="-2286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The end goal is to create a reliable and effective model that can be used to predict which customers are likely to cancel their credit card services with Very Nice Bank.</a:t>
            </a:r>
          </a:p>
          <a:p>
            <a:pPr marL="342900" indent="-228600" algn="just">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807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217157-7543-6264-2482-0925C9A49FD7}"/>
              </a:ext>
            </a:extLst>
          </p:cNvPr>
          <p:cNvSpPr>
            <a:spLocks noGrp="1"/>
          </p:cNvSpPr>
          <p:nvPr>
            <p:ph type="title"/>
          </p:nvPr>
        </p:nvSpPr>
        <p:spPr>
          <a:xfrm>
            <a:off x="128597" y="207069"/>
            <a:ext cx="4061992" cy="620068"/>
          </a:xfrm>
        </p:spPr>
        <p:txBody>
          <a:bodyPr anchor="ctr">
            <a:normAutofit fontScale="90000"/>
          </a:bodyPr>
          <a:lstStyle/>
          <a:p>
            <a:r>
              <a:rPr lang="en-US" sz="4000">
                <a:latin typeface="Times New Roman"/>
                <a:cs typeface="Calibri Light"/>
              </a:rPr>
              <a:t>X- Card Category</a:t>
            </a:r>
            <a:br>
              <a:rPr lang="en-US" sz="4000">
                <a:latin typeface="Times New Roman"/>
                <a:cs typeface="Calibri Light"/>
              </a:rPr>
            </a:br>
            <a:r>
              <a:rPr lang="en-US" sz="4000">
                <a:latin typeface="Times New Roman"/>
                <a:cs typeface="Calibri Light"/>
              </a:rPr>
              <a:t>Y- Total Credit Limit</a:t>
            </a:r>
            <a:endParaRPr lang="en-US" sz="4000">
              <a:latin typeface="Times New Roman"/>
            </a:endParaRP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bar chart&#10;&#10;Description automatically generated">
            <a:extLst>
              <a:ext uri="{FF2B5EF4-FFF2-40B4-BE49-F238E27FC236}">
                <a16:creationId xmlns:a16="http://schemas.microsoft.com/office/drawing/2014/main" id="{B34D30DF-B91D-6ADB-37A0-F343137A4D49}"/>
              </a:ext>
            </a:extLst>
          </p:cNvPr>
          <p:cNvPicPr>
            <a:picLocks noChangeAspect="1"/>
          </p:cNvPicPr>
          <p:nvPr/>
        </p:nvPicPr>
        <p:blipFill rotWithShape="1">
          <a:blip r:embed="rId2"/>
          <a:srcRect r="10507" b="-3"/>
          <a:stretch/>
        </p:blipFill>
        <p:spPr>
          <a:xfrm>
            <a:off x="6203566" y="517130"/>
            <a:ext cx="5425410" cy="5259296"/>
          </a:xfrm>
          <a:prstGeom prst="rect">
            <a:avLst/>
          </a:prstGeom>
        </p:spPr>
      </p:pic>
      <p:sp>
        <p:nvSpPr>
          <p:cNvPr id="4" name="Slide Number Placeholder 3">
            <a:extLst>
              <a:ext uri="{FF2B5EF4-FFF2-40B4-BE49-F238E27FC236}">
                <a16:creationId xmlns:a16="http://schemas.microsoft.com/office/drawing/2014/main" id="{CB27919F-A623-6C7C-FBFF-7BF1D2ED8EFC}"/>
              </a:ext>
            </a:extLst>
          </p:cNvPr>
          <p:cNvSpPr>
            <a:spLocks noGrp="1"/>
          </p:cNvSpPr>
          <p:nvPr>
            <p:ph type="sldNum" sz="quarter" idx="12"/>
          </p:nvPr>
        </p:nvSpPr>
        <p:spPr>
          <a:xfrm>
            <a:off x="9385070" y="6492240"/>
            <a:ext cx="1055716" cy="365125"/>
          </a:xfrm>
        </p:spPr>
        <p:txBody>
          <a:bodyPr>
            <a:normAutofit/>
          </a:bodyPr>
          <a:lstStyle/>
          <a:p>
            <a:pPr>
              <a:spcAft>
                <a:spcPts val="600"/>
              </a:spcAft>
            </a:pPr>
            <a:fld id="{3ED678AB-02B0-41B4-AC9A-DED9BD329528}" type="slidenum">
              <a:rPr lang="en-US" smtClean="0"/>
              <a:pPr>
                <a:spcAft>
                  <a:spcPts val="600"/>
                </a:spcAft>
              </a:pPr>
              <a:t>40</a:t>
            </a:fld>
            <a:endParaRPr lang="en-US"/>
          </a:p>
        </p:txBody>
      </p:sp>
      <p:sp>
        <p:nvSpPr>
          <p:cNvPr id="6" name="TextBox 5">
            <a:extLst>
              <a:ext uri="{FF2B5EF4-FFF2-40B4-BE49-F238E27FC236}">
                <a16:creationId xmlns:a16="http://schemas.microsoft.com/office/drawing/2014/main" id="{2E6B8ABE-303B-09D6-ADC1-1F4B3B808144}"/>
              </a:ext>
            </a:extLst>
          </p:cNvPr>
          <p:cNvSpPr txBox="1"/>
          <p:nvPr/>
        </p:nvSpPr>
        <p:spPr>
          <a:xfrm>
            <a:off x="361916" y="2087101"/>
            <a:ext cx="469429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In this visualization, it appears that the Platinum cardholders are the most likely to leave, followed by Blue, Silver, and Gold. Based on this information, it may be beneficial for the bank to focus more on retaining their Platinum cardholders.</a:t>
            </a:r>
          </a:p>
          <a:p>
            <a:endParaRPr lang="en-US">
              <a:cs typeface="Calibri"/>
            </a:endParaRPr>
          </a:p>
        </p:txBody>
      </p:sp>
      <p:sp>
        <p:nvSpPr>
          <p:cNvPr id="7" name="TextBox 6">
            <a:extLst>
              <a:ext uri="{FF2B5EF4-FFF2-40B4-BE49-F238E27FC236}">
                <a16:creationId xmlns:a16="http://schemas.microsoft.com/office/drawing/2014/main" id="{F8C6C7CE-1224-22D1-6EA1-E0DFE995F641}"/>
              </a:ext>
            </a:extLst>
          </p:cNvPr>
          <p:cNvSpPr txBox="1"/>
          <p:nvPr/>
        </p:nvSpPr>
        <p:spPr>
          <a:xfrm>
            <a:off x="8284028" y="6553199"/>
            <a:ext cx="17743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Calibri"/>
              </a:rPr>
              <a:t>Vicky</a:t>
            </a:r>
            <a:endParaRPr lang="en-US">
              <a:latin typeface="Times New Roman"/>
            </a:endParaRPr>
          </a:p>
        </p:txBody>
      </p:sp>
      <p:sp>
        <p:nvSpPr>
          <p:cNvPr id="8" name="TextBox 7">
            <a:extLst>
              <a:ext uri="{FF2B5EF4-FFF2-40B4-BE49-F238E27FC236}">
                <a16:creationId xmlns:a16="http://schemas.microsoft.com/office/drawing/2014/main" id="{FA1CB642-B835-02F2-F9F8-F1D53DDA23B6}"/>
              </a:ext>
            </a:extLst>
          </p:cNvPr>
          <p:cNvSpPr txBox="1"/>
          <p:nvPr/>
        </p:nvSpPr>
        <p:spPr>
          <a:xfrm>
            <a:off x="544285" y="4060371"/>
            <a:ext cx="4419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10" name="TextBox 9">
            <a:extLst>
              <a:ext uri="{FF2B5EF4-FFF2-40B4-BE49-F238E27FC236}">
                <a16:creationId xmlns:a16="http://schemas.microsoft.com/office/drawing/2014/main" id="{1E8896A4-6131-7EE6-7FA0-1C8FAA6738CA}"/>
              </a:ext>
            </a:extLst>
          </p:cNvPr>
          <p:cNvSpPr txBox="1"/>
          <p:nvPr/>
        </p:nvSpPr>
        <p:spPr>
          <a:xfrm>
            <a:off x="359228" y="3973285"/>
            <a:ext cx="44958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t>
            </a:r>
            <a:r>
              <a:rPr lang="en-US">
                <a:latin typeface="Times New Roman"/>
                <a:ea typeface="+mn-lt"/>
                <a:cs typeface="Times New Roman"/>
              </a:rPr>
              <a:t>The count of Card Category and Total Count of Credit Limit is not providing significant insights into the reasons behind customer  </a:t>
            </a:r>
            <a:r>
              <a:rPr lang="en-US">
                <a:ea typeface="+mn-lt"/>
                <a:cs typeface="+mn-lt"/>
              </a:rPr>
              <a:t>.</a:t>
            </a:r>
            <a:r>
              <a:rPr lang="en-US">
                <a:latin typeface="Times New Roman"/>
                <a:ea typeface="+mn-lt"/>
                <a:cs typeface="+mn-lt"/>
              </a:rPr>
              <a:t>I have focused on tracking the number of contacts made within the past 12 months, as well as the number of dependents associated with each account</a:t>
            </a:r>
            <a:r>
              <a:rPr lang="en-US">
                <a:latin typeface="Calibri"/>
                <a:ea typeface="+mn-lt"/>
                <a:cs typeface="+mn-lt"/>
              </a:rPr>
              <a:t>. </a:t>
            </a:r>
            <a:r>
              <a:rPr lang="en-US">
                <a:latin typeface="Times New Roman"/>
                <a:ea typeface="+mn-lt"/>
                <a:cs typeface="+mn-lt"/>
              </a:rPr>
              <a:t>This data allows for clear visualization of who customers have been in contact with and who may be leaving the bank."</a:t>
            </a:r>
            <a:endParaRPr lang="en-US">
              <a:latin typeface="Times New Roman"/>
              <a:cs typeface="Calibri"/>
            </a:endParaRPr>
          </a:p>
        </p:txBody>
      </p:sp>
    </p:spTree>
    <p:extLst>
      <p:ext uri="{BB962C8B-B14F-4D97-AF65-F5344CB8AC3E}">
        <p14:creationId xmlns:p14="http://schemas.microsoft.com/office/powerpoint/2010/main" val="2165170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F044250-723E-C4CF-363B-B539F8705F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6" name="Object 5" hidden="1">
                        <a:extLst>
                          <a:ext uri="{FF2B5EF4-FFF2-40B4-BE49-F238E27FC236}">
                            <a16:creationId xmlns:a16="http://schemas.microsoft.com/office/drawing/2014/main" id="{6F044250-723E-C4CF-363B-B539F8705F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ow to Use an AI Summary Generator for Article to Write Summary">
            <a:extLst>
              <a:ext uri="{FF2B5EF4-FFF2-40B4-BE49-F238E27FC236}">
                <a16:creationId xmlns:a16="http://schemas.microsoft.com/office/drawing/2014/main" id="{0BCA6691-7961-4C00-70F9-AB2A18175C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8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A910F-BBF3-DA0C-501C-BC3BB348759E}"/>
              </a:ext>
            </a:extLst>
          </p:cNvPr>
          <p:cNvSpPr>
            <a:spLocks noGrp="1"/>
          </p:cNvSpPr>
          <p:nvPr>
            <p:ph type="title"/>
          </p:nvPr>
        </p:nvSpPr>
        <p:spPr>
          <a:xfrm>
            <a:off x="256680" y="-342869"/>
            <a:ext cx="5128120" cy="1466455"/>
          </a:xfrm>
        </p:spPr>
        <p:txBody>
          <a:bodyPr vert="horz" anchor="b">
            <a:normAutofit/>
          </a:bodyPr>
          <a:lstStyle/>
          <a:p>
            <a:r>
              <a:rPr lang="en-US" sz="7200" b="1">
                <a:solidFill>
                  <a:schemeClr val="accent2"/>
                </a:solidFill>
                <a:latin typeface="Times New Roman" panose="02020603050405020304" pitchFamily="18" charset="0"/>
                <a:cs typeface="Times New Roman" panose="02020603050405020304" pitchFamily="18" charset="0"/>
              </a:rPr>
              <a:t>SUMMARY</a:t>
            </a:r>
          </a:p>
        </p:txBody>
      </p:sp>
      <p:sp>
        <p:nvSpPr>
          <p:cNvPr id="3" name="Content Placeholder 2">
            <a:extLst>
              <a:ext uri="{FF2B5EF4-FFF2-40B4-BE49-F238E27FC236}">
                <a16:creationId xmlns:a16="http://schemas.microsoft.com/office/drawing/2014/main" id="{33507D1A-46B2-6D7A-4C38-6541BE7784E0}"/>
              </a:ext>
            </a:extLst>
          </p:cNvPr>
          <p:cNvSpPr>
            <a:spLocks noGrp="1"/>
          </p:cNvSpPr>
          <p:nvPr>
            <p:ph idx="1"/>
          </p:nvPr>
        </p:nvSpPr>
        <p:spPr>
          <a:xfrm>
            <a:off x="316917" y="1144918"/>
            <a:ext cx="7370816" cy="5597889"/>
          </a:xfrm>
        </p:spPr>
        <p:txBody>
          <a:bodyPr>
            <a:normAutofit/>
          </a:bodyPr>
          <a:lstStyle/>
          <a:p>
            <a:pPr marL="0" indent="0" algn="just">
              <a:buNone/>
            </a:pPr>
            <a:r>
              <a:rPr lang="en-US" sz="2400">
                <a:solidFill>
                  <a:schemeClr val="bg1"/>
                </a:solidFill>
                <a:latin typeface="Times New Roman" panose="02020603050405020304" pitchFamily="18" charset="0"/>
                <a:cs typeface="Times New Roman" panose="02020603050405020304" pitchFamily="18" charset="0"/>
              </a:rPr>
              <a:t>As per the analysis and after study of various Machine Learning (ML) Algorithms, we suggest the following ML models : -</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9F73755A-E10F-13EF-E60A-B9D50105BECF}"/>
              </a:ext>
            </a:extLst>
          </p:cNvPr>
          <p:cNvSpPr>
            <a:spLocks noGrp="1"/>
          </p:cNvSpPr>
          <p:nvPr>
            <p:ph type="sldNum" sz="quarter" idx="12"/>
          </p:nvPr>
        </p:nvSpPr>
        <p:spPr/>
        <p:txBody>
          <a:bodyPr/>
          <a:lstStyle/>
          <a:p>
            <a:fld id="{3ED678AB-02B0-41B4-AC9A-DED9BD329528}" type="slidenum">
              <a:rPr lang="en-US" smtClean="0"/>
              <a:t>41</a:t>
            </a:fld>
            <a:endParaRPr lang="en-US"/>
          </a:p>
        </p:txBody>
      </p:sp>
      <p:graphicFrame>
        <p:nvGraphicFramePr>
          <p:cNvPr id="4" name="Diagram 3">
            <a:extLst>
              <a:ext uri="{FF2B5EF4-FFF2-40B4-BE49-F238E27FC236}">
                <a16:creationId xmlns:a16="http://schemas.microsoft.com/office/drawing/2014/main" id="{19BC5461-A204-FBEB-A995-57C319529CDC}"/>
              </a:ext>
            </a:extLst>
          </p:cNvPr>
          <p:cNvGraphicFramePr/>
          <p:nvPr>
            <p:extLst>
              <p:ext uri="{D42A27DB-BD31-4B8C-83A1-F6EECF244321}">
                <p14:modId xmlns:p14="http://schemas.microsoft.com/office/powerpoint/2010/main" val="3231347465"/>
              </p:ext>
            </p:extLst>
          </p:nvPr>
        </p:nvGraphicFramePr>
        <p:xfrm>
          <a:off x="256680" y="2153311"/>
          <a:ext cx="8887320" cy="46108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57659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F044250-723E-C4CF-363B-B539F8705FF8}"/>
              </a:ext>
            </a:extLst>
          </p:cNvPr>
          <p:cNvGraphicFramePr>
            <a:graphicFrameLocks noChangeAspect="1"/>
          </p:cNvGraphicFramePr>
          <p:nvPr>
            <p:custDataLst>
              <p:tags r:id="rId1"/>
            </p:custDataLst>
            <p:extLst>
              <p:ext uri="{D42A27DB-BD31-4B8C-83A1-F6EECF244321}">
                <p14:modId xmlns:p14="http://schemas.microsoft.com/office/powerpoint/2010/main" val="75323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6" name="Object 5" hidden="1">
                        <a:extLst>
                          <a:ext uri="{FF2B5EF4-FFF2-40B4-BE49-F238E27FC236}">
                            <a16:creationId xmlns:a16="http://schemas.microsoft.com/office/drawing/2014/main" id="{6F044250-723E-C4CF-363B-B539F8705F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A910F-BBF3-DA0C-501C-BC3BB348759E}"/>
              </a:ext>
            </a:extLst>
          </p:cNvPr>
          <p:cNvSpPr>
            <a:spLocks noGrp="1"/>
          </p:cNvSpPr>
          <p:nvPr>
            <p:ph type="title"/>
          </p:nvPr>
        </p:nvSpPr>
        <p:spPr>
          <a:xfrm>
            <a:off x="2186845" y="1938780"/>
            <a:ext cx="7818310" cy="2593983"/>
          </a:xfrm>
        </p:spPr>
        <p:txBody>
          <a:bodyPr vert="horz" anchor="b">
            <a:noAutofit/>
          </a:bodyPr>
          <a:lstStyle/>
          <a:p>
            <a:pPr algn="ctr"/>
            <a:r>
              <a:rPr lang="en-US" sz="8800" b="1">
                <a:solidFill>
                  <a:schemeClr val="accent2"/>
                </a:solidFill>
                <a:latin typeface="Times New Roman" panose="02020603050405020304" pitchFamily="18" charset="0"/>
                <a:cs typeface="Times New Roman" panose="02020603050405020304" pitchFamily="18" charset="0"/>
              </a:rPr>
              <a:t>THANK YOU!</a:t>
            </a:r>
            <a:br>
              <a:rPr lang="en-US" sz="8800" b="1">
                <a:solidFill>
                  <a:schemeClr val="accent2"/>
                </a:solidFill>
                <a:latin typeface="Times New Roman" panose="02020603050405020304" pitchFamily="18" charset="0"/>
                <a:cs typeface="Times New Roman" panose="02020603050405020304" pitchFamily="18" charset="0"/>
              </a:rPr>
            </a:br>
            <a:r>
              <a:rPr lang="en-US" sz="5400" b="1">
                <a:solidFill>
                  <a:schemeClr val="accent2"/>
                </a:solidFill>
                <a:latin typeface="Times New Roman" panose="02020603050405020304" pitchFamily="18" charset="0"/>
                <a:cs typeface="Times New Roman" panose="02020603050405020304" pitchFamily="18" charset="0"/>
              </a:rPr>
              <a:t>Any Questions</a:t>
            </a:r>
            <a:endParaRPr lang="en-US" sz="8800" b="1">
              <a:solidFill>
                <a:schemeClr val="accent2"/>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9F73755A-E10F-13EF-E60A-B9D50105BECF}"/>
              </a:ext>
            </a:extLst>
          </p:cNvPr>
          <p:cNvSpPr>
            <a:spLocks noGrp="1"/>
          </p:cNvSpPr>
          <p:nvPr>
            <p:ph type="sldNum" sz="quarter" idx="12"/>
          </p:nvPr>
        </p:nvSpPr>
        <p:spPr/>
        <p:txBody>
          <a:bodyPr/>
          <a:lstStyle/>
          <a:p>
            <a:fld id="{3ED678AB-02B0-41B4-AC9A-DED9BD329528}" type="slidenum">
              <a:rPr lang="en-US" smtClean="0"/>
              <a:t>42</a:t>
            </a:fld>
            <a:endParaRPr lang="en-US"/>
          </a:p>
        </p:txBody>
      </p:sp>
    </p:spTree>
    <p:extLst>
      <p:ext uri="{BB962C8B-B14F-4D97-AF65-F5344CB8AC3E}">
        <p14:creationId xmlns:p14="http://schemas.microsoft.com/office/powerpoint/2010/main" val="245174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8B89A4B-1FF1-8763-AF97-AED06C03966B}"/>
              </a:ext>
            </a:extLst>
          </p:cNvPr>
          <p:cNvGraphicFramePr>
            <a:graphicFrameLocks noChangeAspect="1"/>
          </p:cNvGraphicFramePr>
          <p:nvPr>
            <p:custDataLst>
              <p:tags r:id="rId1"/>
            </p:custDataLst>
            <p:extLst>
              <p:ext uri="{D42A27DB-BD31-4B8C-83A1-F6EECF244321}">
                <p14:modId xmlns:p14="http://schemas.microsoft.com/office/powerpoint/2010/main" val="1902014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8" name="Object 7" hidden="1">
                        <a:extLst>
                          <a:ext uri="{FF2B5EF4-FFF2-40B4-BE49-F238E27FC236}">
                            <a16:creationId xmlns:a16="http://schemas.microsoft.com/office/drawing/2014/main" id="{A8B89A4B-1FF1-8763-AF97-AED06C03966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useBgFill="1">
        <p:nvSpPr>
          <p:cNvPr id="9" name="Rectangle 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0B3470-9468-9DD8-033E-3E966415329F}"/>
              </a:ext>
            </a:extLst>
          </p:cNvPr>
          <p:cNvSpPr>
            <a:spLocks noGrp="1"/>
          </p:cNvSpPr>
          <p:nvPr>
            <p:ph type="ctrTitle"/>
          </p:nvPr>
        </p:nvSpPr>
        <p:spPr>
          <a:xfrm>
            <a:off x="371094" y="1161288"/>
            <a:ext cx="3438144" cy="1124712"/>
          </a:xfrm>
        </p:spPr>
        <p:txBody>
          <a:bodyPr vert="horz" lIns="91440" tIns="45720" rIns="91440" bIns="45720" rtlCol="0" anchor="b">
            <a:normAutofit/>
          </a:bodyPr>
          <a:lstStyle/>
          <a:p>
            <a:pPr algn="l"/>
            <a:r>
              <a:rPr lang="en-US" sz="3200" b="1" kern="1200">
                <a:solidFill>
                  <a:schemeClr val="tx1"/>
                </a:solidFill>
                <a:latin typeface="Times New Roman" panose="02020603050405020304" pitchFamily="18" charset="0"/>
                <a:cs typeface="Times New Roman" panose="02020603050405020304" pitchFamily="18" charset="0"/>
              </a:rPr>
              <a:t>Features Selection for analysis.</a:t>
            </a:r>
            <a:endParaRPr lang="en-US" sz="3200" kern="120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FFA675CD-7810-3DD1-56E7-5E76E2AB7B7D}"/>
              </a:ext>
            </a:extLst>
          </p:cNvPr>
          <p:cNvSpPr>
            <a:spLocks noGrp="1"/>
          </p:cNvSpPr>
          <p:nvPr>
            <p:ph type="subTitle" idx="1"/>
          </p:nvPr>
        </p:nvSpPr>
        <p:spPr>
          <a:xfrm>
            <a:off x="196645" y="2718053"/>
            <a:ext cx="4259027" cy="3584423"/>
          </a:xfrm>
        </p:spPr>
        <p:txBody>
          <a:bodyPr vert="horz" lIns="91440" tIns="45720" rIns="91440" bIns="45720" rtlCol="0" anchor="t">
            <a:normAutofit/>
          </a:bodyPr>
          <a:lstStyle/>
          <a:p>
            <a:pPr indent="-228600" algn="l">
              <a:buFont typeface="Arial" panose="020B0604020202020204" pitchFamily="34" charset="0"/>
              <a:buChar char="•"/>
            </a:pPr>
            <a:r>
              <a:rPr lang="en-US" sz="2000">
                <a:latin typeface="Times New Roman"/>
                <a:cs typeface="Times New Roman"/>
              </a:rPr>
              <a:t>Jadhav Vicky –Contact Count In 12 Month, Dependent Count</a:t>
            </a:r>
            <a:endParaRPr lang="en-US" sz="2000">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r>
              <a:rPr lang="en-US" sz="2000">
                <a:latin typeface="Times New Roman"/>
                <a:cs typeface="Times New Roman"/>
              </a:rPr>
              <a:t>Jivani Yash – Total Relationship Count,  Total Ct Change Q4-Q1 </a:t>
            </a:r>
            <a:endParaRPr lang="en-US" sz="2000">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r>
              <a:rPr lang="en-US" sz="2000">
                <a:latin typeface="Times New Roman"/>
                <a:cs typeface="Times New Roman"/>
              </a:rPr>
              <a:t>Kadari </a:t>
            </a:r>
            <a:r>
              <a:rPr lang="en-US" sz="2000" err="1">
                <a:latin typeface="Times New Roman"/>
                <a:cs typeface="Times New Roman"/>
              </a:rPr>
              <a:t>Yuraja</a:t>
            </a:r>
            <a:r>
              <a:rPr lang="en-US" sz="2000">
                <a:latin typeface="Times New Roman"/>
                <a:cs typeface="Times New Roman"/>
              </a:rPr>
              <a:t> - Total transaction Count, Total Revolving Balance.</a:t>
            </a:r>
          </a:p>
          <a:p>
            <a:pPr indent="-228600" algn="l">
              <a:buFont typeface="Arial" panose="020B0604020202020204" pitchFamily="34" charset="0"/>
              <a:buChar char="•"/>
            </a:pPr>
            <a:r>
              <a:rPr lang="en-US" sz="2000" err="1">
                <a:latin typeface="Times New Roman"/>
                <a:cs typeface="Times New Roman"/>
              </a:rPr>
              <a:t>Kalbande</a:t>
            </a:r>
            <a:r>
              <a:rPr lang="en-US" sz="2000">
                <a:latin typeface="Times New Roman"/>
                <a:cs typeface="Times New Roman"/>
              </a:rPr>
              <a:t> Ameya - Gender, </a:t>
            </a:r>
            <a:r>
              <a:rPr lang="en-US" sz="2000">
                <a:latin typeface="Times New Roman"/>
                <a:ea typeface="+mn-lt"/>
                <a:cs typeface="+mn-lt"/>
              </a:rPr>
              <a:t>Months Inactive 12 mon.</a:t>
            </a:r>
            <a:endParaRPr lang="en-US" sz="2000" err="1">
              <a:latin typeface="Times New Roman"/>
              <a:cs typeface="Times New Roman" panose="02020603050405020304" pitchFamily="18" charset="0"/>
            </a:endParaRPr>
          </a:p>
          <a:p>
            <a:pPr indent="-228600" algn="l">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p:txBody>
      </p:sp>
      <p:pic>
        <p:nvPicPr>
          <p:cNvPr id="4" name="Picture 2" descr="Symmetry | Free Full-Text | Feature Selection and Ensemble-Based Intrusion  Detection System: An Efficient and Comprehensive Approach">
            <a:extLst>
              <a:ext uri="{FF2B5EF4-FFF2-40B4-BE49-F238E27FC236}">
                <a16:creationId xmlns:a16="http://schemas.microsoft.com/office/drawing/2014/main" id="{9E900A26-F432-EAF9-263F-1C5125E922F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52317" y="1637859"/>
            <a:ext cx="7201786" cy="3798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60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5E15E345-6088-76A8-A455-B6BFEA8CC982}"/>
              </a:ext>
            </a:extLst>
          </p:cNvPr>
          <p:cNvGraphicFramePr>
            <a:graphicFrameLocks noChangeAspect="1"/>
          </p:cNvGraphicFramePr>
          <p:nvPr>
            <p:custDataLst>
              <p:tags r:id="rId1"/>
            </p:custDataLst>
            <p:extLst>
              <p:ext uri="{D42A27DB-BD31-4B8C-83A1-F6EECF244321}">
                <p14:modId xmlns:p14="http://schemas.microsoft.com/office/powerpoint/2010/main" val="34215898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11" name="Object 10" hidden="1">
                        <a:extLst>
                          <a:ext uri="{FF2B5EF4-FFF2-40B4-BE49-F238E27FC236}">
                            <a16:creationId xmlns:a16="http://schemas.microsoft.com/office/drawing/2014/main" id="{5E15E345-6088-76A8-A455-B6BFEA8CC9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useBgFill="1">
        <p:nvSpPr>
          <p:cNvPr id="17"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6B4FA2-E412-A808-0552-86EA1470B3CF}"/>
              </a:ext>
            </a:extLst>
          </p:cNvPr>
          <p:cNvSpPr>
            <a:spLocks noGrp="1"/>
          </p:cNvSpPr>
          <p:nvPr>
            <p:ph type="title"/>
          </p:nvPr>
        </p:nvSpPr>
        <p:spPr>
          <a:xfrm>
            <a:off x="255640" y="172065"/>
            <a:ext cx="4375354" cy="1700980"/>
          </a:xfrm>
        </p:spPr>
        <p:txBody>
          <a:bodyPr vert="horz" lIns="91440" tIns="45720" rIns="91440" bIns="45720" rtlCol="0" anchor="ctr">
            <a:normAutofit/>
          </a:bodyPr>
          <a:lstStyle/>
          <a:p>
            <a:r>
              <a:rPr lang="en-US" kern="1200">
                <a:solidFill>
                  <a:schemeClr val="tx1"/>
                </a:solidFill>
                <a:latin typeface="Times New Roman" panose="02020603050405020304" pitchFamily="18" charset="0"/>
                <a:cs typeface="Times New Roman" panose="02020603050405020304" pitchFamily="18" charset="0"/>
              </a:rPr>
              <a:t>Introduction to Bank Dataset</a:t>
            </a:r>
          </a:p>
        </p:txBody>
      </p:sp>
      <p:sp>
        <p:nvSpPr>
          <p:cNvPr id="5" name="TextBox 4">
            <a:extLst>
              <a:ext uri="{FF2B5EF4-FFF2-40B4-BE49-F238E27FC236}">
                <a16:creationId xmlns:a16="http://schemas.microsoft.com/office/drawing/2014/main" id="{B1BFC84A-A622-A732-5106-3A86A16AE07F}"/>
              </a:ext>
            </a:extLst>
          </p:cNvPr>
          <p:cNvSpPr txBox="1"/>
          <p:nvPr/>
        </p:nvSpPr>
        <p:spPr>
          <a:xfrm>
            <a:off x="255640" y="1873045"/>
            <a:ext cx="3844411" cy="4812890"/>
          </a:xfrm>
          <a:prstGeom prst="rect">
            <a:avLst/>
          </a:prstGeom>
        </p:spPr>
        <p:txBody>
          <a:bodyPr vert="horz" lIns="91440" tIns="45720" rIns="91440" bIns="45720" rtlCol="0">
            <a:normAutofit/>
          </a:bodyPr>
          <a:lstStyle/>
          <a:p>
            <a:pPr marL="285750" indent="-228600" algn="just" defTabSz="914400">
              <a:lnSpc>
                <a:spcPct val="90000"/>
              </a:lnSpc>
              <a:spcAft>
                <a:spcPts val="600"/>
              </a:spcAf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The dataset comprises of 5,998 customers out of a total of 3,100,111 credit card customers, and it includes 21 features.</a:t>
            </a:r>
          </a:p>
          <a:p>
            <a:pPr marL="285750" indent="-228600" algn="just" defTabSz="914400">
              <a:lnSpc>
                <a:spcPct val="90000"/>
              </a:lnSpc>
              <a:spcAft>
                <a:spcPts val="600"/>
              </a:spcAf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One of the features is a flag variable indicating whether a customer has attrited or not, meaning whether they have ceased business with the bank.</a:t>
            </a:r>
          </a:p>
          <a:p>
            <a:pPr marL="285750" indent="-228600" algn="just" defTabSz="914400">
              <a:lnSpc>
                <a:spcPct val="90000"/>
              </a:lnSpc>
              <a:spcAft>
                <a:spcPts val="600"/>
              </a:spcAf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There are 5 categorical variables and 16 numerical variables.</a:t>
            </a:r>
          </a:p>
          <a:p>
            <a:pPr marL="57150" algn="just" defTabSz="914400">
              <a:lnSpc>
                <a:spcPct val="90000"/>
              </a:lnSpc>
              <a:spcAft>
                <a:spcPts val="600"/>
              </a:spcAft>
            </a:pPr>
            <a:endParaRPr lang="en-US" sz="2000">
              <a:latin typeface="Times New Roman" panose="02020603050405020304" pitchFamily="18" charset="0"/>
              <a:cs typeface="Times New Roman" panose="02020603050405020304" pitchFamily="18" charset="0"/>
            </a:endParaRPr>
          </a:p>
          <a:p>
            <a:pPr marL="285750" indent="-228600" algn="just" defTabSz="914400">
              <a:lnSpc>
                <a:spcPct val="90000"/>
              </a:lnSpc>
              <a:spcAft>
                <a:spcPts val="600"/>
              </a:spcAft>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p:txBody>
      </p:sp>
      <p:pic>
        <p:nvPicPr>
          <p:cNvPr id="4" name="Content Placeholder 6">
            <a:extLst>
              <a:ext uri="{FF2B5EF4-FFF2-40B4-BE49-F238E27FC236}">
                <a16:creationId xmlns:a16="http://schemas.microsoft.com/office/drawing/2014/main" id="{B5196F55-5BE5-F96D-380A-31ABFFB0AED4}"/>
              </a:ext>
            </a:extLst>
          </p:cNvPr>
          <p:cNvPicPr>
            <a:picLocks noGrp="1" noChangeAspect="1"/>
          </p:cNvPicPr>
          <p:nvPr>
            <p:ph idx="1"/>
          </p:nvPr>
        </p:nvPicPr>
        <p:blipFill rotWithShape="1">
          <a:blip r:embed="rId5"/>
          <a:srcRect r="4602"/>
          <a:stretch/>
        </p:blipFill>
        <p:spPr>
          <a:xfrm>
            <a:off x="4267200" y="1681316"/>
            <a:ext cx="7757651" cy="4421372"/>
          </a:xfrm>
          <a:prstGeom prst="rect">
            <a:avLst/>
          </a:prstGeom>
        </p:spPr>
      </p:pic>
      <p:sp>
        <p:nvSpPr>
          <p:cNvPr id="6" name="TextBox 5">
            <a:extLst>
              <a:ext uri="{FF2B5EF4-FFF2-40B4-BE49-F238E27FC236}">
                <a16:creationId xmlns:a16="http://schemas.microsoft.com/office/drawing/2014/main" id="{6D7A62DC-63C8-4E32-C8EF-609F9CA7A7E3}"/>
              </a:ext>
            </a:extLst>
          </p:cNvPr>
          <p:cNvSpPr txBox="1"/>
          <p:nvPr/>
        </p:nvSpPr>
        <p:spPr>
          <a:xfrm>
            <a:off x="9858205" y="6556931"/>
            <a:ext cx="2541584" cy="369332"/>
          </a:xfrm>
          <a:prstGeom prst="rect">
            <a:avLst/>
          </a:prstGeom>
          <a:noFill/>
        </p:spPr>
        <p:txBody>
          <a:bodyPr wrap="square" rtlCol="0">
            <a:spAutoFit/>
          </a:bodyPr>
          <a:lstStyle/>
          <a:p>
            <a:r>
              <a:rPr lang="en-US" b="1"/>
              <a:t>YURAJA SOHEL KADARI</a:t>
            </a:r>
          </a:p>
        </p:txBody>
      </p:sp>
      <p:sp>
        <p:nvSpPr>
          <p:cNvPr id="7" name="Slide Number Placeholder 6">
            <a:extLst>
              <a:ext uri="{FF2B5EF4-FFF2-40B4-BE49-F238E27FC236}">
                <a16:creationId xmlns:a16="http://schemas.microsoft.com/office/drawing/2014/main" id="{E4952828-4F71-9603-7361-95A289ED5239}"/>
              </a:ext>
            </a:extLst>
          </p:cNvPr>
          <p:cNvSpPr>
            <a:spLocks noGrp="1"/>
          </p:cNvSpPr>
          <p:nvPr>
            <p:ph type="sldNum" sz="quarter" idx="12"/>
          </p:nvPr>
        </p:nvSpPr>
        <p:spPr/>
        <p:txBody>
          <a:bodyPr/>
          <a:lstStyle/>
          <a:p>
            <a:fld id="{3ED678AB-02B0-41B4-AC9A-DED9BD329528}" type="slidenum">
              <a:rPr lang="en-US" smtClean="0"/>
              <a:t>6</a:t>
            </a:fld>
            <a:endParaRPr lang="en-US"/>
          </a:p>
        </p:txBody>
      </p:sp>
    </p:spTree>
    <p:extLst>
      <p:ext uri="{BB962C8B-B14F-4D97-AF65-F5344CB8AC3E}">
        <p14:creationId xmlns:p14="http://schemas.microsoft.com/office/powerpoint/2010/main" val="3983303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F6A72D14-F7AD-D7DB-C760-230C4BD55ED0}"/>
              </a:ext>
            </a:extLst>
          </p:cNvPr>
          <p:cNvGraphicFramePr>
            <a:graphicFrameLocks noChangeAspect="1"/>
          </p:cNvGraphicFramePr>
          <p:nvPr>
            <p:custDataLst>
              <p:tags r:id="rId1"/>
            </p:custDataLst>
            <p:extLst>
              <p:ext uri="{D42A27DB-BD31-4B8C-83A1-F6EECF244321}">
                <p14:modId xmlns:p14="http://schemas.microsoft.com/office/powerpoint/2010/main" val="763522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10" name="Object 9" hidden="1">
                        <a:extLst>
                          <a:ext uri="{FF2B5EF4-FFF2-40B4-BE49-F238E27FC236}">
                            <a16:creationId xmlns:a16="http://schemas.microsoft.com/office/drawing/2014/main" id="{F6A72D14-F7AD-D7DB-C760-230C4BD55E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useBgFill="1">
        <p:nvSpPr>
          <p:cNvPr id="51" name="Rectangle 42">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44">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60531E-5C44-333F-6B6C-CAB585DAE2A6}"/>
              </a:ext>
            </a:extLst>
          </p:cNvPr>
          <p:cNvSpPr>
            <a:spLocks noGrp="1"/>
          </p:cNvSpPr>
          <p:nvPr>
            <p:ph type="title"/>
          </p:nvPr>
        </p:nvSpPr>
        <p:spPr>
          <a:xfrm>
            <a:off x="838199" y="978408"/>
            <a:ext cx="4056530" cy="1106424"/>
          </a:xfrm>
        </p:spPr>
        <p:txBody>
          <a:bodyPr vert="horz">
            <a:normAutofit/>
          </a:bodyPr>
          <a:lstStyle/>
          <a:p>
            <a:r>
              <a:rPr lang="en-US" sz="3200" b="1">
                <a:latin typeface="Times New Roman" panose="02020603050405020304" pitchFamily="18" charset="0"/>
                <a:cs typeface="Times New Roman" panose="02020603050405020304" pitchFamily="18" charset="0"/>
              </a:rPr>
              <a:t>Data Pre-processing</a:t>
            </a:r>
          </a:p>
        </p:txBody>
      </p:sp>
      <p:sp>
        <p:nvSpPr>
          <p:cNvPr id="53" name="Rectangle 46">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48">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ontent Placeholder 14">
            <a:extLst>
              <a:ext uri="{FF2B5EF4-FFF2-40B4-BE49-F238E27FC236}">
                <a16:creationId xmlns:a16="http://schemas.microsoft.com/office/drawing/2014/main" id="{E8B7255C-9EDD-7A39-F2A2-E3CB64B60A93}"/>
              </a:ext>
            </a:extLst>
          </p:cNvPr>
          <p:cNvSpPr>
            <a:spLocks noGrp="1"/>
          </p:cNvSpPr>
          <p:nvPr>
            <p:ph idx="1"/>
          </p:nvPr>
        </p:nvSpPr>
        <p:spPr>
          <a:xfrm>
            <a:off x="543231" y="2260829"/>
            <a:ext cx="4686004" cy="3795842"/>
          </a:xfrm>
        </p:spPr>
        <p:txBody>
          <a:bodyPr>
            <a:normAutofit/>
          </a:bodyPr>
          <a:lstStyle/>
          <a:p>
            <a:pPr algn="just"/>
            <a:r>
              <a:rPr lang="en-US" sz="1800" dirty="0">
                <a:latin typeface="Times New Roman" panose="02020603050405020304" pitchFamily="18" charset="0"/>
                <a:cs typeface="Times New Roman" panose="02020603050405020304" pitchFamily="18" charset="0"/>
              </a:rPr>
              <a:t>Upon exploring the dataset, it was found that there were no missing values and all variables had appropriate data types. </a:t>
            </a:r>
          </a:p>
          <a:p>
            <a:pPr algn="just"/>
            <a:r>
              <a:rPr lang="en-US" sz="1800" dirty="0">
                <a:latin typeface="Times New Roman" panose="02020603050405020304" pitchFamily="18" charset="0"/>
                <a:cs typeface="Times New Roman" panose="02020603050405020304" pitchFamily="18" charset="0"/>
              </a:rPr>
              <a:t>However, some of the column names had blank spaces, which were replaced with underscores using the replace function in R. </a:t>
            </a:r>
          </a:p>
          <a:p>
            <a:pPr algn="just"/>
            <a:r>
              <a:rPr lang="en-US" sz="1800" dirty="0">
                <a:latin typeface="Times New Roman" panose="02020603050405020304" pitchFamily="18" charset="0"/>
                <a:cs typeface="Times New Roman" panose="02020603050405020304" pitchFamily="18" charset="0"/>
              </a:rPr>
              <a:t>Currently, the variables </a:t>
            </a:r>
            <a:r>
              <a:rPr lang="en-US" sz="1800" dirty="0" err="1">
                <a:latin typeface="Times New Roman" panose="02020603050405020304" pitchFamily="18" charset="0"/>
                <a:cs typeface="Times New Roman" panose="02020603050405020304" pitchFamily="18" charset="0"/>
              </a:rPr>
              <a:t>Total_revolving_bal</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Total_transaction_ct</a:t>
            </a:r>
            <a:r>
              <a:rPr lang="en-US" sz="1800" dirty="0">
                <a:latin typeface="Times New Roman" panose="02020603050405020304" pitchFamily="18" charset="0"/>
                <a:cs typeface="Times New Roman" panose="02020603050405020304" pitchFamily="18" charset="0"/>
              </a:rPr>
              <a:t> have been selected for analysis. Upon checking their skewness, it was observed that they were normally distributed.</a:t>
            </a:r>
          </a:p>
          <a:p>
            <a:pPr algn="just"/>
            <a:endParaRPr lang="en-US" sz="1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AB0A29-8204-4411-79AD-394D24A5353B}"/>
              </a:ext>
            </a:extLst>
          </p:cNvPr>
          <p:cNvPicPr>
            <a:picLocks noChangeAspect="1"/>
          </p:cNvPicPr>
          <p:nvPr/>
        </p:nvPicPr>
        <p:blipFill>
          <a:blip r:embed="rId5"/>
          <a:stretch>
            <a:fillRect/>
          </a:stretch>
        </p:blipFill>
        <p:spPr>
          <a:xfrm>
            <a:off x="5400996" y="881166"/>
            <a:ext cx="3356079" cy="2517060"/>
          </a:xfrm>
          <a:prstGeom prst="rect">
            <a:avLst/>
          </a:prstGeom>
        </p:spPr>
      </p:pic>
      <p:pic>
        <p:nvPicPr>
          <p:cNvPr id="9" name="Picture 8">
            <a:extLst>
              <a:ext uri="{FF2B5EF4-FFF2-40B4-BE49-F238E27FC236}">
                <a16:creationId xmlns:a16="http://schemas.microsoft.com/office/drawing/2014/main" id="{0DC29252-0CF9-EEA8-E382-E6F8356D7D36}"/>
              </a:ext>
            </a:extLst>
          </p:cNvPr>
          <p:cNvPicPr>
            <a:picLocks noChangeAspect="1"/>
          </p:cNvPicPr>
          <p:nvPr/>
        </p:nvPicPr>
        <p:blipFill>
          <a:blip r:embed="rId6"/>
          <a:stretch>
            <a:fillRect/>
          </a:stretch>
        </p:blipFill>
        <p:spPr>
          <a:xfrm>
            <a:off x="8757075" y="872022"/>
            <a:ext cx="3356078" cy="2517060"/>
          </a:xfrm>
          <a:prstGeom prst="rect">
            <a:avLst/>
          </a:prstGeom>
        </p:spPr>
      </p:pic>
      <p:pic>
        <p:nvPicPr>
          <p:cNvPr id="7" name="Picture 6">
            <a:extLst>
              <a:ext uri="{FF2B5EF4-FFF2-40B4-BE49-F238E27FC236}">
                <a16:creationId xmlns:a16="http://schemas.microsoft.com/office/drawing/2014/main" id="{F1E2AEB9-2846-29A9-D528-A8C52C3650F7}"/>
              </a:ext>
            </a:extLst>
          </p:cNvPr>
          <p:cNvPicPr>
            <a:picLocks noChangeAspect="1"/>
          </p:cNvPicPr>
          <p:nvPr/>
        </p:nvPicPr>
        <p:blipFill>
          <a:blip r:embed="rId7"/>
          <a:stretch>
            <a:fillRect/>
          </a:stretch>
        </p:blipFill>
        <p:spPr>
          <a:xfrm>
            <a:off x="5400996" y="3784298"/>
            <a:ext cx="6479549" cy="2035993"/>
          </a:xfrm>
          <a:prstGeom prst="rect">
            <a:avLst/>
          </a:prstGeom>
        </p:spPr>
      </p:pic>
      <p:sp>
        <p:nvSpPr>
          <p:cNvPr id="13" name="TextBox 12">
            <a:extLst>
              <a:ext uri="{FF2B5EF4-FFF2-40B4-BE49-F238E27FC236}">
                <a16:creationId xmlns:a16="http://schemas.microsoft.com/office/drawing/2014/main" id="{7BD37D7F-5A21-8F25-D4D6-23B4317FEAED}"/>
              </a:ext>
            </a:extLst>
          </p:cNvPr>
          <p:cNvSpPr txBox="1"/>
          <p:nvPr/>
        </p:nvSpPr>
        <p:spPr>
          <a:xfrm>
            <a:off x="9824802" y="6538912"/>
            <a:ext cx="6096000" cy="369332"/>
          </a:xfrm>
          <a:prstGeom prst="rect">
            <a:avLst/>
          </a:prstGeom>
          <a:noFill/>
        </p:spPr>
        <p:txBody>
          <a:bodyPr wrap="square">
            <a:spAutoFit/>
          </a:bodyPr>
          <a:lstStyle/>
          <a:p>
            <a:r>
              <a:rPr lang="en-US" b="1"/>
              <a:t>YURAJA SOHEL KADARI</a:t>
            </a:r>
          </a:p>
        </p:txBody>
      </p:sp>
      <p:sp>
        <p:nvSpPr>
          <p:cNvPr id="14" name="Slide Number Placeholder 13">
            <a:extLst>
              <a:ext uri="{FF2B5EF4-FFF2-40B4-BE49-F238E27FC236}">
                <a16:creationId xmlns:a16="http://schemas.microsoft.com/office/drawing/2014/main" id="{B1A27505-CED4-1E39-2FF3-4C7BCA3BA798}"/>
              </a:ext>
            </a:extLst>
          </p:cNvPr>
          <p:cNvSpPr>
            <a:spLocks noGrp="1"/>
          </p:cNvSpPr>
          <p:nvPr>
            <p:ph type="sldNum" sz="quarter" idx="12"/>
          </p:nvPr>
        </p:nvSpPr>
        <p:spPr/>
        <p:txBody>
          <a:bodyPr/>
          <a:lstStyle/>
          <a:p>
            <a:fld id="{3ED678AB-02B0-41B4-AC9A-DED9BD329528}" type="slidenum">
              <a:rPr lang="en-US" smtClean="0"/>
              <a:t>7</a:t>
            </a:fld>
            <a:endParaRPr lang="en-US"/>
          </a:p>
        </p:txBody>
      </p:sp>
    </p:spTree>
    <p:extLst>
      <p:ext uri="{BB962C8B-B14F-4D97-AF65-F5344CB8AC3E}">
        <p14:creationId xmlns:p14="http://schemas.microsoft.com/office/powerpoint/2010/main" val="3321170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463AD7D-90C6-85B1-B943-76E30F184AA3}"/>
              </a:ext>
            </a:extLst>
          </p:cNvPr>
          <p:cNvGraphicFramePr>
            <a:graphicFrameLocks noChangeAspect="1"/>
          </p:cNvGraphicFramePr>
          <p:nvPr>
            <p:custDataLst>
              <p:tags r:id="rId1"/>
            </p:custDataLst>
            <p:extLst>
              <p:ext uri="{D42A27DB-BD31-4B8C-83A1-F6EECF244321}">
                <p14:modId xmlns:p14="http://schemas.microsoft.com/office/powerpoint/2010/main" val="2933393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8" progId="TCLayout.ActiveDocument.1">
                  <p:embed/>
                </p:oleObj>
              </mc:Choice>
              <mc:Fallback>
                <p:oleObj name="think-cell Slide" r:id="rId3" imgW="426" imgH="428" progId="TCLayout.ActiveDocument.1">
                  <p:embed/>
                  <p:pic>
                    <p:nvPicPr>
                      <p:cNvPr id="5" name="Object 4" hidden="1">
                        <a:extLst>
                          <a:ext uri="{FF2B5EF4-FFF2-40B4-BE49-F238E27FC236}">
                            <a16:creationId xmlns:a16="http://schemas.microsoft.com/office/drawing/2014/main" id="{0463AD7D-90C6-85B1-B943-76E30F184AA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4D8E65F-3E41-2110-0D73-92903E839B3F}"/>
              </a:ext>
            </a:extLst>
          </p:cNvPr>
          <p:cNvSpPr>
            <a:spLocks noGrp="1"/>
          </p:cNvSpPr>
          <p:nvPr>
            <p:ph type="title"/>
          </p:nvPr>
        </p:nvSpPr>
        <p:spPr>
          <a:xfrm>
            <a:off x="422787" y="29981"/>
            <a:ext cx="11501176" cy="810532"/>
          </a:xfrm>
        </p:spPr>
        <p:txBody>
          <a:bodyPr/>
          <a:lstStyle/>
          <a:p>
            <a:r>
              <a:rPr lang="en-US">
                <a:latin typeface="Times New Roman" panose="02020603050405020304" pitchFamily="18" charset="0"/>
                <a:cs typeface="Times New Roman" panose="02020603050405020304" pitchFamily="18" charset="0"/>
              </a:rPr>
              <a:t>How and Why this features is selected ?</a:t>
            </a:r>
          </a:p>
        </p:txBody>
      </p:sp>
      <p:sp>
        <p:nvSpPr>
          <p:cNvPr id="3" name="Content Placeholder 2">
            <a:extLst>
              <a:ext uri="{FF2B5EF4-FFF2-40B4-BE49-F238E27FC236}">
                <a16:creationId xmlns:a16="http://schemas.microsoft.com/office/drawing/2014/main" id="{C7682CBD-5DC3-476D-DC85-40F9A4E121A5}"/>
              </a:ext>
            </a:extLst>
          </p:cNvPr>
          <p:cNvSpPr>
            <a:spLocks noGrp="1"/>
          </p:cNvSpPr>
          <p:nvPr>
            <p:ph idx="1"/>
          </p:nvPr>
        </p:nvSpPr>
        <p:spPr>
          <a:xfrm>
            <a:off x="422787" y="827009"/>
            <a:ext cx="5279923" cy="2601991"/>
          </a:xfrm>
        </p:spPr>
        <p:txBody>
          <a:bodyPr>
            <a:normAutofit/>
          </a:bodyPr>
          <a:lstStyle/>
          <a:p>
            <a:pPr algn="just"/>
            <a:r>
              <a:rPr lang="en-US" sz="1600">
                <a:latin typeface="Times New Roman" panose="02020603050405020304" pitchFamily="18" charset="0"/>
                <a:cs typeface="Times New Roman" panose="02020603050405020304" pitchFamily="18" charset="0"/>
              </a:rPr>
              <a:t>The feature which I selected is </a:t>
            </a:r>
            <a:r>
              <a:rPr lang="en-US" sz="1600">
                <a:latin typeface="Times New Roman"/>
                <a:cs typeface="Times New Roman"/>
              </a:rPr>
              <a:t>Total transaction Count &amp; Total Revolving Balance.</a:t>
            </a:r>
          </a:p>
          <a:p>
            <a:pPr algn="just"/>
            <a:r>
              <a:rPr lang="en-US" sz="1600">
                <a:latin typeface="Times New Roman"/>
                <a:cs typeface="Times New Roman"/>
              </a:rPr>
              <a:t>So, while selecting the features </a:t>
            </a:r>
            <a:r>
              <a:rPr lang="en-US" sz="1600">
                <a:latin typeface="Times New Roman" panose="02020603050405020304" pitchFamily="18" charset="0"/>
                <a:cs typeface="Times New Roman" panose="02020603050405020304" pitchFamily="18" charset="0"/>
              </a:rPr>
              <a:t>I have used all the features and created a linear model and through that model Using VIP function it shows the important variables and its level of Importance on our Predictor variable.</a:t>
            </a:r>
          </a:p>
          <a:p>
            <a:pPr algn="just"/>
            <a:r>
              <a:rPr lang="en-US" sz="1600">
                <a:latin typeface="Times New Roman" panose="02020603050405020304" pitchFamily="18" charset="0"/>
                <a:cs typeface="Times New Roman" panose="02020603050405020304" pitchFamily="18" charset="0"/>
              </a:rPr>
              <a:t>As the upper variables is been selected by other team members so I have selected the given features and there are many reasons for which I have landed on this variables which I have shown in Further slides.</a:t>
            </a:r>
            <a:endParaRPr lang="en-US" sz="1600">
              <a:latin typeface="Times New Roman"/>
              <a:cs typeface="Times New Roman"/>
            </a:endParaRPr>
          </a:p>
        </p:txBody>
      </p:sp>
      <p:sp>
        <p:nvSpPr>
          <p:cNvPr id="4" name="Slide Number Placeholder 3">
            <a:extLst>
              <a:ext uri="{FF2B5EF4-FFF2-40B4-BE49-F238E27FC236}">
                <a16:creationId xmlns:a16="http://schemas.microsoft.com/office/drawing/2014/main" id="{38641FE1-55F4-0436-DAA6-9BD0C9807E28}"/>
              </a:ext>
            </a:extLst>
          </p:cNvPr>
          <p:cNvSpPr>
            <a:spLocks noGrp="1"/>
          </p:cNvSpPr>
          <p:nvPr>
            <p:ph type="sldNum" sz="quarter" idx="12"/>
          </p:nvPr>
        </p:nvSpPr>
        <p:spPr/>
        <p:txBody>
          <a:bodyPr/>
          <a:lstStyle/>
          <a:p>
            <a:fld id="{3ED678AB-02B0-41B4-AC9A-DED9BD329528}" type="slidenum">
              <a:rPr lang="en-US" smtClean="0"/>
              <a:t>8</a:t>
            </a:fld>
            <a:endParaRPr lang="en-US"/>
          </a:p>
        </p:txBody>
      </p:sp>
      <p:pic>
        <p:nvPicPr>
          <p:cNvPr id="7" name="Picture 6">
            <a:extLst>
              <a:ext uri="{FF2B5EF4-FFF2-40B4-BE49-F238E27FC236}">
                <a16:creationId xmlns:a16="http://schemas.microsoft.com/office/drawing/2014/main" id="{11EBEA07-896E-C46C-B2CF-954422214587}"/>
              </a:ext>
            </a:extLst>
          </p:cNvPr>
          <p:cNvPicPr>
            <a:picLocks noChangeAspect="1"/>
          </p:cNvPicPr>
          <p:nvPr/>
        </p:nvPicPr>
        <p:blipFill rotWithShape="1">
          <a:blip r:embed="rId5"/>
          <a:srcRect r="8798"/>
          <a:stretch/>
        </p:blipFill>
        <p:spPr>
          <a:xfrm>
            <a:off x="213115" y="3502727"/>
            <a:ext cx="5745345" cy="3261452"/>
          </a:xfrm>
          <a:prstGeom prst="rect">
            <a:avLst/>
          </a:prstGeom>
        </p:spPr>
      </p:pic>
      <p:pic>
        <p:nvPicPr>
          <p:cNvPr id="9" name="Picture 8">
            <a:extLst>
              <a:ext uri="{FF2B5EF4-FFF2-40B4-BE49-F238E27FC236}">
                <a16:creationId xmlns:a16="http://schemas.microsoft.com/office/drawing/2014/main" id="{2DA6EA90-BB6A-B6E5-35EB-E51A160FAFDA}"/>
              </a:ext>
            </a:extLst>
          </p:cNvPr>
          <p:cNvPicPr>
            <a:picLocks noChangeAspect="1"/>
          </p:cNvPicPr>
          <p:nvPr/>
        </p:nvPicPr>
        <p:blipFill>
          <a:blip r:embed="rId6"/>
          <a:stretch>
            <a:fillRect/>
          </a:stretch>
        </p:blipFill>
        <p:spPr>
          <a:xfrm>
            <a:off x="6096000" y="1066250"/>
            <a:ext cx="5882885" cy="4838625"/>
          </a:xfrm>
          <a:prstGeom prst="rect">
            <a:avLst/>
          </a:prstGeom>
        </p:spPr>
      </p:pic>
      <p:sp>
        <p:nvSpPr>
          <p:cNvPr id="10" name="TextBox 9">
            <a:extLst>
              <a:ext uri="{FF2B5EF4-FFF2-40B4-BE49-F238E27FC236}">
                <a16:creationId xmlns:a16="http://schemas.microsoft.com/office/drawing/2014/main" id="{8099F456-4888-A558-4140-9F7DDC929C95}"/>
              </a:ext>
            </a:extLst>
          </p:cNvPr>
          <p:cNvSpPr txBox="1"/>
          <p:nvPr/>
        </p:nvSpPr>
        <p:spPr>
          <a:xfrm>
            <a:off x="10097729" y="6356350"/>
            <a:ext cx="1826234" cy="369332"/>
          </a:xfrm>
          <a:prstGeom prst="rect">
            <a:avLst/>
          </a:prstGeom>
          <a:noFill/>
        </p:spPr>
        <p:txBody>
          <a:bodyPr wrap="square" rtlCol="0">
            <a:spAutoFit/>
          </a:bodyPr>
          <a:lstStyle/>
          <a:p>
            <a:endParaRPr lang="en-US"/>
          </a:p>
        </p:txBody>
      </p:sp>
      <p:sp>
        <p:nvSpPr>
          <p:cNvPr id="11" name="TextBox 10">
            <a:extLst>
              <a:ext uri="{FF2B5EF4-FFF2-40B4-BE49-F238E27FC236}">
                <a16:creationId xmlns:a16="http://schemas.microsoft.com/office/drawing/2014/main" id="{0A633AD9-D864-ED52-8418-F3D6F37F1914}"/>
              </a:ext>
            </a:extLst>
          </p:cNvPr>
          <p:cNvSpPr txBox="1"/>
          <p:nvPr/>
        </p:nvSpPr>
        <p:spPr>
          <a:xfrm>
            <a:off x="9885092" y="6538912"/>
            <a:ext cx="6096000" cy="369332"/>
          </a:xfrm>
          <a:prstGeom prst="rect">
            <a:avLst/>
          </a:prstGeom>
          <a:noFill/>
        </p:spPr>
        <p:txBody>
          <a:bodyPr wrap="square">
            <a:spAutoFit/>
          </a:bodyPr>
          <a:lstStyle/>
          <a:p>
            <a:r>
              <a:rPr lang="en-US" b="1"/>
              <a:t>YURAJA SOHEL KADARI</a:t>
            </a:r>
          </a:p>
        </p:txBody>
      </p:sp>
    </p:spTree>
    <p:extLst>
      <p:ext uri="{BB962C8B-B14F-4D97-AF65-F5344CB8AC3E}">
        <p14:creationId xmlns:p14="http://schemas.microsoft.com/office/powerpoint/2010/main" val="2326452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745B3-CAC8-F8A0-00B8-657B9ACCD627}"/>
              </a:ext>
            </a:extLst>
          </p:cNvPr>
          <p:cNvSpPr>
            <a:spLocks noGrp="1"/>
          </p:cNvSpPr>
          <p:nvPr>
            <p:ph type="title"/>
          </p:nvPr>
        </p:nvSpPr>
        <p:spPr>
          <a:xfrm>
            <a:off x="120445" y="18255"/>
            <a:ext cx="11943736" cy="984635"/>
          </a:xfrm>
        </p:spPr>
        <p:txBody>
          <a:bodyPr>
            <a:normAutofit/>
          </a:bodyPr>
          <a:lstStyle/>
          <a:p>
            <a:r>
              <a:rPr lang="en-US" sz="2800" b="1" dirty="0">
                <a:latin typeface="Times New Roman" panose="02020603050405020304" pitchFamily="18" charset="0"/>
                <a:cs typeface="Times New Roman" panose="02020603050405020304" pitchFamily="18" charset="0"/>
              </a:rPr>
              <a:t>What is Total Revolving Balance and does customers with higher revolving balances are more likely to discontinue using the bank's credit card services?</a:t>
            </a:r>
          </a:p>
        </p:txBody>
      </p:sp>
      <p:sp>
        <p:nvSpPr>
          <p:cNvPr id="3" name="Content Placeholder 2">
            <a:extLst>
              <a:ext uri="{FF2B5EF4-FFF2-40B4-BE49-F238E27FC236}">
                <a16:creationId xmlns:a16="http://schemas.microsoft.com/office/drawing/2014/main" id="{C17471C3-111B-35E6-D517-FA44EF231392}"/>
              </a:ext>
            </a:extLst>
          </p:cNvPr>
          <p:cNvSpPr>
            <a:spLocks noGrp="1"/>
          </p:cNvSpPr>
          <p:nvPr>
            <p:ph idx="1"/>
          </p:nvPr>
        </p:nvSpPr>
        <p:spPr>
          <a:xfrm>
            <a:off x="0" y="1435059"/>
            <a:ext cx="3114367" cy="5736282"/>
          </a:xfrm>
        </p:spPr>
        <p:txBody>
          <a:bodyPr>
            <a:normAutofit lnSpcReduction="10000"/>
          </a:bodyPr>
          <a:lstStyle/>
          <a:p>
            <a:pPr algn="just"/>
            <a:r>
              <a:rPr lang="en-US" sz="1600">
                <a:latin typeface="Times New Roman" panose="02020603050405020304" pitchFamily="18" charset="0"/>
                <a:cs typeface="Times New Roman" panose="02020603050405020304" pitchFamily="18" charset="0"/>
              </a:rPr>
              <a:t>Total Revolving Balance refers to the outstanding balance on a credit card account that carries over from one billing period to the next, on which interest is charged.</a:t>
            </a:r>
          </a:p>
          <a:p>
            <a:pPr algn="just"/>
            <a:r>
              <a:rPr lang="en-US" sz="1600">
                <a:latin typeface="Times New Roman" panose="02020603050405020304" pitchFamily="18" charset="0"/>
                <a:cs typeface="Times New Roman" panose="02020603050405020304" pitchFamily="18" charset="0"/>
              </a:rPr>
              <a:t>The lower your revolving balances, the better your Credit score and a very low balance will keep your financial risks low. </a:t>
            </a:r>
          </a:p>
          <a:p>
            <a:pPr algn="just"/>
            <a:r>
              <a:rPr lang="en-US" sz="1600">
                <a:latin typeface="Times New Roman" panose="02020603050405020304" pitchFamily="18" charset="0"/>
                <a:cs typeface="Times New Roman" panose="02020603050405020304" pitchFamily="18" charset="0"/>
              </a:rPr>
              <a:t>As you can see in the visualization customers with higher income have lower revolving balance and vice versa and there are a greater number of customer with higher revolving balance have left the services.</a:t>
            </a:r>
          </a:p>
          <a:p>
            <a:pPr algn="just"/>
            <a:r>
              <a:rPr lang="en-US" sz="1600">
                <a:latin typeface="Times New Roman" panose="02020603050405020304" pitchFamily="18" charset="0"/>
                <a:cs typeface="Times New Roman" panose="02020603050405020304" pitchFamily="18" charset="0"/>
              </a:rPr>
              <a:t>Therefore, we can say that </a:t>
            </a:r>
            <a:r>
              <a:rPr lang="en-US" sz="1600" b="1">
                <a:latin typeface="Times New Roman" panose="02020603050405020304" pitchFamily="18" charset="0"/>
                <a:cs typeface="Times New Roman" panose="02020603050405020304" pitchFamily="18" charset="0"/>
              </a:rPr>
              <a:t>customers with higher revolving balances are more likely to discontinue using the bank's credit card services.</a:t>
            </a:r>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5FA1EFD-F6F5-F61E-EEA1-DA0803701D9C}"/>
              </a:ext>
            </a:extLst>
          </p:cNvPr>
          <p:cNvSpPr>
            <a:spLocks noGrp="1"/>
          </p:cNvSpPr>
          <p:nvPr>
            <p:ph type="sldNum" sz="quarter" idx="12"/>
          </p:nvPr>
        </p:nvSpPr>
        <p:spPr/>
        <p:txBody>
          <a:bodyPr/>
          <a:lstStyle/>
          <a:p>
            <a:fld id="{3ED678AB-02B0-41B4-AC9A-DED9BD329528}" type="slidenum">
              <a:rPr lang="en-US" smtClean="0"/>
              <a:t>9</a:t>
            </a:fld>
            <a:endParaRPr lang="en-US"/>
          </a:p>
        </p:txBody>
      </p:sp>
      <p:pic>
        <p:nvPicPr>
          <p:cNvPr id="8" name="Picture 7">
            <a:extLst>
              <a:ext uri="{FF2B5EF4-FFF2-40B4-BE49-F238E27FC236}">
                <a16:creationId xmlns:a16="http://schemas.microsoft.com/office/drawing/2014/main" id="{B90839C1-9296-B15C-2093-5C337C59A7A3}"/>
              </a:ext>
            </a:extLst>
          </p:cNvPr>
          <p:cNvPicPr>
            <a:picLocks noChangeAspect="1"/>
          </p:cNvPicPr>
          <p:nvPr/>
        </p:nvPicPr>
        <p:blipFill>
          <a:blip r:embed="rId2"/>
          <a:stretch>
            <a:fillRect/>
          </a:stretch>
        </p:blipFill>
        <p:spPr>
          <a:xfrm>
            <a:off x="3114367" y="1097422"/>
            <a:ext cx="8957188" cy="5343571"/>
          </a:xfrm>
          <a:prstGeom prst="rect">
            <a:avLst/>
          </a:prstGeom>
        </p:spPr>
      </p:pic>
      <p:sp>
        <p:nvSpPr>
          <p:cNvPr id="10" name="TextBox 9">
            <a:extLst>
              <a:ext uri="{FF2B5EF4-FFF2-40B4-BE49-F238E27FC236}">
                <a16:creationId xmlns:a16="http://schemas.microsoft.com/office/drawing/2014/main" id="{3823D11E-C2E6-E6E8-3F2F-B744D30D2464}"/>
              </a:ext>
            </a:extLst>
          </p:cNvPr>
          <p:cNvSpPr txBox="1"/>
          <p:nvPr/>
        </p:nvSpPr>
        <p:spPr>
          <a:xfrm>
            <a:off x="9834850" y="6536809"/>
            <a:ext cx="6096000" cy="369332"/>
          </a:xfrm>
          <a:prstGeom prst="rect">
            <a:avLst/>
          </a:prstGeom>
          <a:noFill/>
        </p:spPr>
        <p:txBody>
          <a:bodyPr wrap="square">
            <a:spAutoFit/>
          </a:bodyPr>
          <a:lstStyle/>
          <a:p>
            <a:r>
              <a:rPr lang="en-US" b="1"/>
              <a:t>YURAJA SOHEL KADARI</a:t>
            </a:r>
          </a:p>
        </p:txBody>
      </p:sp>
    </p:spTree>
    <p:extLst>
      <p:ext uri="{BB962C8B-B14F-4D97-AF65-F5344CB8AC3E}">
        <p14:creationId xmlns:p14="http://schemas.microsoft.com/office/powerpoint/2010/main" val="26340277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1_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2787</Words>
  <Application>Microsoft Office PowerPoint</Application>
  <PresentationFormat>Widescreen</PresentationFormat>
  <Paragraphs>272</Paragraphs>
  <Slides>42</Slides>
  <Notes>10</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42</vt:i4>
      </vt:variant>
    </vt:vector>
  </HeadingPairs>
  <TitlesOfParts>
    <vt:vector size="54" baseType="lpstr">
      <vt:lpstr>Arial</vt:lpstr>
      <vt:lpstr>Calibri</vt:lpstr>
      <vt:lpstr>Calibri Light</vt:lpstr>
      <vt:lpstr>Cambria Math</vt:lpstr>
      <vt:lpstr>Merriweather</vt:lpstr>
      <vt:lpstr>Times New Roman</vt:lpstr>
      <vt:lpstr>Wingdings</vt:lpstr>
      <vt:lpstr>Office Theme</vt:lpstr>
      <vt:lpstr>1_Office Theme</vt:lpstr>
      <vt:lpstr>2_Office Theme</vt:lpstr>
      <vt:lpstr>3_Office Theme</vt:lpstr>
      <vt:lpstr>think-cell Slide</vt:lpstr>
      <vt:lpstr>Project Team - Green        </vt:lpstr>
      <vt:lpstr>                                     Agenda </vt:lpstr>
      <vt:lpstr>EDA Problem Statement</vt:lpstr>
      <vt:lpstr> Goals of EDA</vt:lpstr>
      <vt:lpstr>Features Selection for analysis.</vt:lpstr>
      <vt:lpstr>Introduction to Bank Dataset</vt:lpstr>
      <vt:lpstr>Data Pre-processing</vt:lpstr>
      <vt:lpstr>How and Why this features is selected ?</vt:lpstr>
      <vt:lpstr>What is Total Revolving Balance and does customers with higher revolving balances are more likely to discontinue using the bank's credit card services?</vt:lpstr>
      <vt:lpstr>Which Marital status of customer are not leaving our Credit card services on basis of there Transaction count? What is Total Transaction Count? </vt:lpstr>
      <vt:lpstr>Which salary range customer are more likely to leave the services and what are their Education status ?</vt:lpstr>
      <vt:lpstr>Which age group customers are leaving the services ?</vt:lpstr>
      <vt:lpstr>Why not other features is selected ?</vt:lpstr>
      <vt:lpstr>Which card category sales should be increased and how ?</vt:lpstr>
      <vt:lpstr>Feedback from Professor</vt:lpstr>
      <vt:lpstr>Attrition 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2. Imported the data to Tableau </vt:lpstr>
      <vt:lpstr>PowerPoint Presentation</vt:lpstr>
      <vt:lpstr>PowerPoint Presentation</vt:lpstr>
      <vt:lpstr>From the second figure which is based on Maritial Status  and Months Inactive, and further filtering it using Gender attribute. We can see that married and singles of both the genders showed the similar trend of inactivity in a year. </vt:lpstr>
      <vt:lpstr>PowerPoint Presentation</vt:lpstr>
      <vt:lpstr>Contacts Count 12 Mon &amp; Income Category</vt:lpstr>
      <vt:lpstr>Contacts Count 12 Mon &amp; Education Level</vt:lpstr>
      <vt:lpstr>Gender and Income Category</vt:lpstr>
      <vt:lpstr>X- Card Category Y- Total Credit Limit</vt:lpstr>
      <vt:lpstr>SUMMARY</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 1</dc:title>
  <dc:creator>Jivani, Yash</dc:creator>
  <cp:lastModifiedBy>Kadari, Mr. Yuraja Sohel</cp:lastModifiedBy>
  <cp:revision>2</cp:revision>
  <dcterms:created xsi:type="dcterms:W3CDTF">2023-02-16T01:07:15Z</dcterms:created>
  <dcterms:modified xsi:type="dcterms:W3CDTF">2023-03-09T05:56:33Z</dcterms:modified>
</cp:coreProperties>
</file>